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83" r:id="rId3"/>
    <p:sldId id="256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6" r:id="rId19"/>
    <p:sldId id="277" r:id="rId20"/>
    <p:sldId id="282" r:id="rId21"/>
    <p:sldId id="273" r:id="rId22"/>
    <p:sldId id="278" r:id="rId23"/>
    <p:sldId id="272" r:id="rId24"/>
    <p:sldId id="279" r:id="rId25"/>
    <p:sldId id="280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E0D9-2B70-4B3B-8E02-CFB799409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93192-2244-4FE5-A0D2-170C69142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4A035-14F6-4413-95C1-33CB2972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86F0B-2E5D-497A-B91B-A9682A14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81C70-23F0-47DD-A155-FB5CDBCE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00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8C0B-826F-4548-9C84-F1BA7D54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A401C-2BD0-4E54-A580-AFDFC140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66A56-5384-4EED-A497-E36D9C48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03643-9772-40A2-A711-B89A1D24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26B7-E9BD-4556-861B-B3EB93FD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7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1AD4B5-6E83-417F-8257-03CE7A26D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AD30C-45D0-4FF6-A621-B392B0BCF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B1EA2-B169-494E-B83C-FE0862BB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E0D6D-1DF7-4EC8-B9F1-021FA172B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2679-313B-4D11-940F-112795DB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2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0169-6611-4AF4-A520-6E5A3A0E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A7114-6766-47E0-9751-EC34F4DBA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F42E6-848A-4EF3-A5F4-26A17A03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6665-185E-44C3-838C-E2168090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F047C-65F9-4628-8B0E-CA3F6C5B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C913-1646-4C65-A577-01BBC312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3B19C-0DAB-44EC-B63B-8F510E390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E1FDE-D81C-4779-B8F6-203EC007E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D1352-490F-4622-A8B7-8F0E6944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A0C07-BD9B-405D-AEA7-BA4711FA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2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B50E-7D71-41DA-A24E-EE931AD3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FD6A-0717-4177-9A86-E5297BBD4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00CCB-EB8F-4D65-A8BF-3DA060FCA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64A07-D9B1-47F9-BDD1-507C3B48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B6464-35E0-4C89-90C8-14FE5C0C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80B6A-6198-4078-8BE8-41541AC4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4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CB94-C5A7-4D0F-B44B-EFB211E8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CA2BE-7824-485F-845D-28DF66722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11F00-857B-4FF7-B6A9-FF6C2B0C9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F4498-D28D-4E15-ADAC-192519531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0D882-2A1D-4C2E-828A-A13992798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4C891-7E44-424F-B8A5-766119F9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090D19-D7FF-45E9-A122-EC71CA97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745E1-25AA-4497-A971-F29BB614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1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B61B-44D7-40D4-A66F-16A2CFC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336F2-16FA-4348-97B3-CA13C30D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BEAA3-15E8-4D5A-AD9E-55FE58EB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8E1DC-7E4F-456C-846C-FBB72EDD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2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79644-4BC8-42FD-9E0A-AB108D66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257BC-1169-4C3F-ABE3-EEC6B51A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5E723-E583-4F06-9D9C-303BA609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1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3ABB-3810-4784-ADD0-04A8C21F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8327-08BD-4208-A7C5-EDB7BEF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BB364-7C44-49BA-9FCE-7531A5D07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91EA0-D286-419B-9562-8A9D6E67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3FD84-8F4C-4EF3-BC56-835CDB9B8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694B7-EC4E-4116-AEFF-8AAFCA43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2727-5AB5-470E-AEB6-16CEBF3E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B639F-65C2-4B2D-836C-E5B387C7E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99380-9CD4-48AD-B799-0742574E3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FB379-4272-437D-B96D-565F67ED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7761C-1D57-438D-AB69-C35A1D7C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22059-B3AA-447B-A5DB-8A529415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1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1105F-8014-4746-A287-F535CE6A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6B1A7-5E13-4CC1-BD58-E146E6262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E8A28-AD9B-43AD-B677-35BF5EDC8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CCC15-7960-45C2-A188-6A6EDB5EFA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D651B-8C47-422D-84C8-2D32BD54D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A8161-9519-4CFB-A2AF-0BF475176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E1F93-3262-4A21-B17D-028DAC55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7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8.jp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95FA2-9E98-4F98-B4B3-A8C6BED87EF5}"/>
              </a:ext>
            </a:extLst>
          </p:cNvPr>
          <p:cNvSpPr txBox="1"/>
          <p:nvPr/>
        </p:nvSpPr>
        <p:spPr>
          <a:xfrm>
            <a:off x="790788" y="946653"/>
            <a:ext cx="4956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In 1945, for his Master’s thesis, author Kurt Vonnegut,  proposed that all stories have a literal shape based on the protagonists’ fortune.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B09E5-2407-44D1-8C3C-EA6ED427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7" y="3837172"/>
            <a:ext cx="5141300" cy="256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911F7-CD70-4454-BC81-AA4E8FA819A1}"/>
              </a:ext>
            </a:extLst>
          </p:cNvPr>
          <p:cNvSpPr txBox="1"/>
          <p:nvPr/>
        </p:nvSpPr>
        <p:spPr>
          <a:xfrm>
            <a:off x="790787" y="2313408"/>
            <a:ext cx="4956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Using Cinderella as a model, he originally compared the shape to the New Testament. Cinderella rises, Cinderella falls, Cinderella rises to infinite bliss. </a:t>
            </a: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(rise-fall-rise)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3FE91-4A20-4991-9889-6AA9028D4C81}"/>
              </a:ext>
            </a:extLst>
          </p:cNvPr>
          <p:cNvSpPr txBox="1"/>
          <p:nvPr/>
        </p:nvSpPr>
        <p:spPr>
          <a:xfrm>
            <a:off x="6840336" y="298373"/>
            <a:ext cx="4306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This was further defined in a literary study at The University of Vermont which proposed the shapes below.</a:t>
            </a:r>
          </a:p>
          <a:p>
            <a:endParaRPr lang="en-US" dirty="0">
              <a:latin typeface="Arial Nova" panose="020B0504020202020204" pitchFamily="34" charset="0"/>
            </a:endParaRPr>
          </a:p>
          <a:p>
            <a:r>
              <a:rPr lang="en-US" dirty="0">
                <a:latin typeface="Arial Nova" panose="020B0504020202020204" pitchFamily="34" charset="0"/>
              </a:rPr>
              <a:t>Vonnegut’s had additionally proposed an ‘ambiguous’ shape, which I have added.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0A8CAC-75CE-4FFC-8767-21AD14110DFE}"/>
              </a:ext>
            </a:extLst>
          </p:cNvPr>
          <p:cNvSpPr txBox="1"/>
          <p:nvPr/>
        </p:nvSpPr>
        <p:spPr>
          <a:xfrm>
            <a:off x="6843112" y="2082410"/>
            <a:ext cx="4956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Rags to riches (rise)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Riches to rags (fall)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Man in a hole (fall-rise)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Icarus (rise-fall)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Cinderella (rise-fall-rise)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Oedipus (fall-rise-fall)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Lifelike Ambiguity (Is it good, is it bad?)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2355D7-F310-4C99-B525-3BFC9292C9A2}"/>
              </a:ext>
            </a:extLst>
          </p:cNvPr>
          <p:cNvSpPr txBox="1"/>
          <p:nvPr/>
        </p:nvSpPr>
        <p:spPr>
          <a:xfrm>
            <a:off x="652521" y="323270"/>
            <a:ext cx="146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 Nova" panose="020B0504020202020204" pitchFamily="34" charset="0"/>
              </a:rPr>
              <a:t>Preface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647112-5A41-476B-995C-81D4DA79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11" y="4400188"/>
            <a:ext cx="2782751" cy="20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A75A1E7-FA0D-42F6-96A9-58879D976787}"/>
              </a:ext>
            </a:extLst>
          </p:cNvPr>
          <p:cNvSpPr/>
          <p:nvPr/>
        </p:nvSpPr>
        <p:spPr>
          <a:xfrm>
            <a:off x="1268963" y="1306286"/>
            <a:ext cx="9237306" cy="4590661"/>
          </a:xfrm>
          <a:custGeom>
            <a:avLst/>
            <a:gdLst>
              <a:gd name="connsiteX0" fmla="*/ 0 w 9535886"/>
              <a:gd name="connsiteY0" fmla="*/ 1492898 h 4590661"/>
              <a:gd name="connsiteX1" fmla="*/ 709127 w 9535886"/>
              <a:gd name="connsiteY1" fmla="*/ 1474237 h 4590661"/>
              <a:gd name="connsiteX2" fmla="*/ 3153747 w 9535886"/>
              <a:gd name="connsiteY2" fmla="*/ 3974841 h 4590661"/>
              <a:gd name="connsiteX3" fmla="*/ 5728996 w 9535886"/>
              <a:gd name="connsiteY3" fmla="*/ 0 h 4590661"/>
              <a:gd name="connsiteX4" fmla="*/ 8397551 w 9535886"/>
              <a:gd name="connsiteY4" fmla="*/ 4030825 h 4590661"/>
              <a:gd name="connsiteX5" fmla="*/ 9535886 w 9535886"/>
              <a:gd name="connsiteY5" fmla="*/ 4012163 h 4590661"/>
              <a:gd name="connsiteX6" fmla="*/ 9535886 w 9535886"/>
              <a:gd name="connsiteY6" fmla="*/ 4497355 h 4590661"/>
              <a:gd name="connsiteX7" fmla="*/ 8397551 w 9535886"/>
              <a:gd name="connsiteY7" fmla="*/ 4516016 h 4590661"/>
              <a:gd name="connsiteX8" fmla="*/ 8210939 w 9535886"/>
              <a:gd name="connsiteY8" fmla="*/ 4516016 h 4590661"/>
              <a:gd name="connsiteX9" fmla="*/ 5766319 w 9535886"/>
              <a:gd name="connsiteY9" fmla="*/ 802433 h 4590661"/>
              <a:gd name="connsiteX10" fmla="*/ 3209731 w 9535886"/>
              <a:gd name="connsiteY10" fmla="*/ 4590661 h 4590661"/>
              <a:gd name="connsiteX11" fmla="*/ 690465 w 9535886"/>
              <a:gd name="connsiteY11" fmla="*/ 2015412 h 4590661"/>
              <a:gd name="connsiteX12" fmla="*/ 559837 w 9535886"/>
              <a:gd name="connsiteY12" fmla="*/ 1866123 h 4590661"/>
              <a:gd name="connsiteX13" fmla="*/ 18661 w 9535886"/>
              <a:gd name="connsiteY13" fmla="*/ 1884784 h 4590661"/>
              <a:gd name="connsiteX14" fmla="*/ 0 w 9535886"/>
              <a:gd name="connsiteY14" fmla="*/ 1492898 h 4590661"/>
              <a:gd name="connsiteX0" fmla="*/ 0 w 9535886"/>
              <a:gd name="connsiteY0" fmla="*/ 1492898 h 4590661"/>
              <a:gd name="connsiteX1" fmla="*/ 709127 w 9535886"/>
              <a:gd name="connsiteY1" fmla="*/ 1474237 h 4590661"/>
              <a:gd name="connsiteX2" fmla="*/ 3153747 w 9535886"/>
              <a:gd name="connsiteY2" fmla="*/ 3974841 h 4590661"/>
              <a:gd name="connsiteX3" fmla="*/ 5728996 w 9535886"/>
              <a:gd name="connsiteY3" fmla="*/ 0 h 4590661"/>
              <a:gd name="connsiteX4" fmla="*/ 8397551 w 9535886"/>
              <a:gd name="connsiteY4" fmla="*/ 4030825 h 4590661"/>
              <a:gd name="connsiteX5" fmla="*/ 9535886 w 9535886"/>
              <a:gd name="connsiteY5" fmla="*/ 4012163 h 4590661"/>
              <a:gd name="connsiteX6" fmla="*/ 9535886 w 9535886"/>
              <a:gd name="connsiteY6" fmla="*/ 4497355 h 4590661"/>
              <a:gd name="connsiteX7" fmla="*/ 8397551 w 9535886"/>
              <a:gd name="connsiteY7" fmla="*/ 4516016 h 4590661"/>
              <a:gd name="connsiteX8" fmla="*/ 8210939 w 9535886"/>
              <a:gd name="connsiteY8" fmla="*/ 4516016 h 4590661"/>
              <a:gd name="connsiteX9" fmla="*/ 5766319 w 9535886"/>
              <a:gd name="connsiteY9" fmla="*/ 802433 h 4590661"/>
              <a:gd name="connsiteX10" fmla="*/ 3209731 w 9535886"/>
              <a:gd name="connsiteY10" fmla="*/ 4590661 h 4590661"/>
              <a:gd name="connsiteX11" fmla="*/ 690465 w 9535886"/>
              <a:gd name="connsiteY11" fmla="*/ 2015412 h 4590661"/>
              <a:gd name="connsiteX12" fmla="*/ 502044 w 9535886"/>
              <a:gd name="connsiteY12" fmla="*/ 1903445 h 4590661"/>
              <a:gd name="connsiteX13" fmla="*/ 18661 w 9535886"/>
              <a:gd name="connsiteY13" fmla="*/ 1884784 h 4590661"/>
              <a:gd name="connsiteX14" fmla="*/ 0 w 9535886"/>
              <a:gd name="connsiteY14" fmla="*/ 1492898 h 4590661"/>
              <a:gd name="connsiteX0" fmla="*/ 0 w 9535886"/>
              <a:gd name="connsiteY0" fmla="*/ 1492898 h 4590661"/>
              <a:gd name="connsiteX1" fmla="*/ 709127 w 9535886"/>
              <a:gd name="connsiteY1" fmla="*/ 1474237 h 4590661"/>
              <a:gd name="connsiteX2" fmla="*/ 3153747 w 9535886"/>
              <a:gd name="connsiteY2" fmla="*/ 3974841 h 4590661"/>
              <a:gd name="connsiteX3" fmla="*/ 5728996 w 9535886"/>
              <a:gd name="connsiteY3" fmla="*/ 0 h 4590661"/>
              <a:gd name="connsiteX4" fmla="*/ 8397551 w 9535886"/>
              <a:gd name="connsiteY4" fmla="*/ 4030825 h 4590661"/>
              <a:gd name="connsiteX5" fmla="*/ 9535886 w 9535886"/>
              <a:gd name="connsiteY5" fmla="*/ 4012163 h 4590661"/>
              <a:gd name="connsiteX6" fmla="*/ 9535886 w 9535886"/>
              <a:gd name="connsiteY6" fmla="*/ 4497355 h 4590661"/>
              <a:gd name="connsiteX7" fmla="*/ 8397551 w 9535886"/>
              <a:gd name="connsiteY7" fmla="*/ 4516016 h 4590661"/>
              <a:gd name="connsiteX8" fmla="*/ 8210939 w 9535886"/>
              <a:gd name="connsiteY8" fmla="*/ 4516016 h 4590661"/>
              <a:gd name="connsiteX9" fmla="*/ 5766319 w 9535886"/>
              <a:gd name="connsiteY9" fmla="*/ 802433 h 4590661"/>
              <a:gd name="connsiteX10" fmla="*/ 3209731 w 9535886"/>
              <a:gd name="connsiteY10" fmla="*/ 4590661 h 4590661"/>
              <a:gd name="connsiteX11" fmla="*/ 690465 w 9535886"/>
              <a:gd name="connsiteY11" fmla="*/ 2015412 h 4590661"/>
              <a:gd name="connsiteX12" fmla="*/ 636895 w 9535886"/>
              <a:gd name="connsiteY12" fmla="*/ 1903445 h 4590661"/>
              <a:gd name="connsiteX13" fmla="*/ 18661 w 9535886"/>
              <a:gd name="connsiteY13" fmla="*/ 1884784 h 4590661"/>
              <a:gd name="connsiteX14" fmla="*/ 0 w 9535886"/>
              <a:gd name="connsiteY14" fmla="*/ 1492898 h 4590661"/>
              <a:gd name="connsiteX0" fmla="*/ 0 w 9535886"/>
              <a:gd name="connsiteY0" fmla="*/ 1492898 h 4590661"/>
              <a:gd name="connsiteX1" fmla="*/ 709127 w 9535886"/>
              <a:gd name="connsiteY1" fmla="*/ 1474237 h 4590661"/>
              <a:gd name="connsiteX2" fmla="*/ 3153747 w 9535886"/>
              <a:gd name="connsiteY2" fmla="*/ 3974841 h 4590661"/>
              <a:gd name="connsiteX3" fmla="*/ 5728996 w 9535886"/>
              <a:gd name="connsiteY3" fmla="*/ 0 h 4590661"/>
              <a:gd name="connsiteX4" fmla="*/ 8397551 w 9535886"/>
              <a:gd name="connsiteY4" fmla="*/ 4030825 h 4590661"/>
              <a:gd name="connsiteX5" fmla="*/ 9535886 w 9535886"/>
              <a:gd name="connsiteY5" fmla="*/ 4012163 h 4590661"/>
              <a:gd name="connsiteX6" fmla="*/ 9535886 w 9535886"/>
              <a:gd name="connsiteY6" fmla="*/ 4497355 h 4590661"/>
              <a:gd name="connsiteX7" fmla="*/ 8397551 w 9535886"/>
              <a:gd name="connsiteY7" fmla="*/ 4516016 h 4590661"/>
              <a:gd name="connsiteX8" fmla="*/ 8210939 w 9535886"/>
              <a:gd name="connsiteY8" fmla="*/ 4516016 h 4590661"/>
              <a:gd name="connsiteX9" fmla="*/ 5766319 w 9535886"/>
              <a:gd name="connsiteY9" fmla="*/ 802433 h 4590661"/>
              <a:gd name="connsiteX10" fmla="*/ 3209731 w 9535886"/>
              <a:gd name="connsiteY10" fmla="*/ 4590661 h 4590661"/>
              <a:gd name="connsiteX11" fmla="*/ 786787 w 9535886"/>
              <a:gd name="connsiteY11" fmla="*/ 2052735 h 4590661"/>
              <a:gd name="connsiteX12" fmla="*/ 636895 w 9535886"/>
              <a:gd name="connsiteY12" fmla="*/ 1903445 h 4590661"/>
              <a:gd name="connsiteX13" fmla="*/ 18661 w 9535886"/>
              <a:gd name="connsiteY13" fmla="*/ 1884784 h 4590661"/>
              <a:gd name="connsiteX14" fmla="*/ 0 w 9535886"/>
              <a:gd name="connsiteY14" fmla="*/ 1492898 h 459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35886" h="4590661">
                <a:moveTo>
                  <a:pt x="0" y="1492898"/>
                </a:moveTo>
                <a:lnTo>
                  <a:pt x="709127" y="1474237"/>
                </a:lnTo>
                <a:lnTo>
                  <a:pt x="3153747" y="3974841"/>
                </a:lnTo>
                <a:lnTo>
                  <a:pt x="5728996" y="0"/>
                </a:lnTo>
                <a:lnTo>
                  <a:pt x="8397551" y="4030825"/>
                </a:lnTo>
                <a:lnTo>
                  <a:pt x="9535886" y="4012163"/>
                </a:lnTo>
                <a:lnTo>
                  <a:pt x="9535886" y="4497355"/>
                </a:lnTo>
                <a:lnTo>
                  <a:pt x="8397551" y="4516016"/>
                </a:lnTo>
                <a:lnTo>
                  <a:pt x="8210939" y="4516016"/>
                </a:lnTo>
                <a:lnTo>
                  <a:pt x="5766319" y="802433"/>
                </a:lnTo>
                <a:lnTo>
                  <a:pt x="3209731" y="4590661"/>
                </a:lnTo>
                <a:lnTo>
                  <a:pt x="786787" y="2052735"/>
                </a:lnTo>
                <a:lnTo>
                  <a:pt x="636895" y="1903445"/>
                </a:lnTo>
                <a:lnTo>
                  <a:pt x="18661" y="1884784"/>
                </a:lnTo>
                <a:lnTo>
                  <a:pt x="0" y="1492898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DE8E7-B83D-4A68-AA60-90263203EC2F}"/>
              </a:ext>
            </a:extLst>
          </p:cNvPr>
          <p:cNvSpPr txBox="1"/>
          <p:nvPr/>
        </p:nvSpPr>
        <p:spPr>
          <a:xfrm>
            <a:off x="2007569" y="242596"/>
            <a:ext cx="1056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Oedipus as ‘Fall – Rise – Fall’</a:t>
            </a:r>
          </a:p>
        </p:txBody>
      </p:sp>
    </p:spTree>
    <p:extLst>
      <p:ext uri="{BB962C8B-B14F-4D97-AF65-F5344CB8AC3E}">
        <p14:creationId xmlns:p14="http://schemas.microsoft.com/office/powerpoint/2010/main" val="89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2E97C-21F9-42A1-91AE-4910CA5975F8}"/>
              </a:ext>
            </a:extLst>
          </p:cNvPr>
          <p:cNvSpPr txBox="1"/>
          <p:nvPr/>
        </p:nvSpPr>
        <p:spPr>
          <a:xfrm>
            <a:off x="3403711" y="659010"/>
            <a:ext cx="5915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Lifelike Ambiguity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6647D-3424-4354-914E-3A1F998C3F0D}"/>
              </a:ext>
            </a:extLst>
          </p:cNvPr>
          <p:cNvSpPr txBox="1"/>
          <p:nvPr/>
        </p:nvSpPr>
        <p:spPr>
          <a:xfrm>
            <a:off x="5355771" y="1597729"/>
            <a:ext cx="11227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rgbClr val="FFFF00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haroni" panose="020B0604020202020204" pitchFamily="2" charset="-79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07F63-2B99-40B6-B34D-8CFDAFE83E75}"/>
              </a:ext>
            </a:extLst>
          </p:cNvPr>
          <p:cNvSpPr txBox="1"/>
          <p:nvPr/>
        </p:nvSpPr>
        <p:spPr>
          <a:xfrm>
            <a:off x="3257938" y="4875550"/>
            <a:ext cx="7797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And featuring ‘</a:t>
            </a:r>
            <a:r>
              <a:rPr lang="en-US" sz="4800" dirty="0" err="1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Misc</a:t>
            </a:r>
            <a:r>
              <a:rPr lang="en-US" sz="48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483AA-477B-4320-8A5A-CA344A513292}"/>
              </a:ext>
            </a:extLst>
          </p:cNvPr>
          <p:cNvSpPr txBox="1"/>
          <p:nvPr/>
        </p:nvSpPr>
        <p:spPr>
          <a:xfrm>
            <a:off x="4751294" y="1509394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Is it good? Is it bad?</a:t>
            </a:r>
          </a:p>
        </p:txBody>
      </p:sp>
    </p:spTree>
    <p:extLst>
      <p:ext uri="{BB962C8B-B14F-4D97-AF65-F5344CB8AC3E}">
        <p14:creationId xmlns:p14="http://schemas.microsoft.com/office/powerpoint/2010/main" val="179029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56AD8-3F76-453A-B13D-0F5C9338B676}"/>
              </a:ext>
            </a:extLst>
          </p:cNvPr>
          <p:cNvSpPr txBox="1"/>
          <p:nvPr/>
        </p:nvSpPr>
        <p:spPr>
          <a:xfrm>
            <a:off x="965200" y="4428318"/>
            <a:ext cx="8508512" cy="1274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Movies</a:t>
            </a:r>
          </a:p>
        </p:txBody>
      </p:sp>
      <p:pic>
        <p:nvPicPr>
          <p:cNvPr id="5" name="Picture 4" descr="A close up of 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91482929-9B70-42DA-B328-97651688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74"/>
          <a:stretch/>
        </p:blipFill>
        <p:spPr>
          <a:xfrm>
            <a:off x="20" y="10"/>
            <a:ext cx="7534631" cy="4226709"/>
          </a:xfrm>
          <a:prstGeom prst="rect">
            <a:avLst/>
          </a:prstGeom>
        </p:spPr>
      </p:pic>
      <p:pic>
        <p:nvPicPr>
          <p:cNvPr id="7" name="Picture 6" descr="A person sitting in front of a piano&#10;&#10;Description automatically generated">
            <a:extLst>
              <a:ext uri="{FF2B5EF4-FFF2-40B4-BE49-F238E27FC236}">
                <a16:creationId xmlns:a16="http://schemas.microsoft.com/office/drawing/2014/main" id="{29022EBF-ACF4-46FA-B1AE-E4AFD7EF6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4" r="8666" b="2"/>
          <a:stretch/>
        </p:blipFill>
        <p:spPr>
          <a:xfrm>
            <a:off x="7622692" y="2201"/>
            <a:ext cx="4569288" cy="4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3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B43949-694A-435A-B0DC-134AAF9B350F}"/>
              </a:ext>
            </a:extLst>
          </p:cNvPr>
          <p:cNvSpPr txBox="1"/>
          <p:nvPr/>
        </p:nvSpPr>
        <p:spPr>
          <a:xfrm>
            <a:off x="1891004" y="765110"/>
            <a:ext cx="8876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ova" panose="020B0504020202020204" pitchFamily="34" charset="0"/>
              </a:rPr>
              <a:t>Sight &amp; Sound Top 250 Films (The Critics)</a:t>
            </a:r>
          </a:p>
          <a:p>
            <a:endParaRPr lang="en-US" sz="2000" dirty="0"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C7F00-9D91-420E-9B8C-20AC7C592845}"/>
              </a:ext>
            </a:extLst>
          </p:cNvPr>
          <p:cNvSpPr txBox="1"/>
          <p:nvPr/>
        </p:nvSpPr>
        <p:spPr>
          <a:xfrm>
            <a:off x="1891004" y="1694329"/>
            <a:ext cx="900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6947E7-97AF-43CD-916C-380C3CC33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70647"/>
              </p:ext>
            </p:extLst>
          </p:nvPr>
        </p:nvGraphicFramePr>
        <p:xfrm>
          <a:off x="1891004" y="1694329"/>
          <a:ext cx="1739900" cy="3838575"/>
        </p:xfrm>
        <a:graphic>
          <a:graphicData uri="http://schemas.openxmlformats.org/drawingml/2006/table">
            <a:tbl>
              <a:tblPr/>
              <a:tblGrid>
                <a:gridCol w="1739900">
                  <a:extLst>
                    <a:ext uri="{9D8B030D-6E8A-4147-A177-3AD203B41FA5}">
                      <a16:colId xmlns:a16="http://schemas.microsoft.com/office/drawing/2014/main" val="26895958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“I Know Where I’m Going!”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07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2001: A Space Odyssey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418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Brighter Summer Day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0690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Canterbury Tale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281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City of Sadness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8832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Clockwork Orange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003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Man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Escaped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38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Matter of Life and Death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69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Tale of Tales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9870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Touch of 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087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Trip to the Moon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89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Woman Under the Influence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9917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Aguirre, Wrath of God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Amarcord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943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 Autumn Afternoon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5992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Andrei Rublev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6277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Annie Hall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97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Apocalypse Now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9249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Army of Shadows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5221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04DC1E-90C9-4AB7-82C0-12EB630F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85292"/>
              </p:ext>
            </p:extLst>
          </p:nvPr>
        </p:nvGraphicFramePr>
        <p:xfrm>
          <a:off x="5270500" y="1680882"/>
          <a:ext cx="1651000" cy="3861621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2408368410"/>
                    </a:ext>
                  </a:extLst>
                </a:gridCol>
              </a:tblGrid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 Hasard Balthazar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937243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Badlands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442525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Barry Lyndon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751223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Battleship Potemkin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862665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</a:rPr>
                        <a:t>Travail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11371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Berlin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Alexanderplatz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817134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Bicycle Thieves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505533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Narcissus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7441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Blade Runner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44309"/>
                  </a:ext>
                </a:extLst>
              </a:tr>
              <a:tr h="2531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Blow 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204648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 Velvet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342396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Breaking the Waves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962623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Breathless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888838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Brief Encounter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947771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Bringing Up Baby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346868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Casablanca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94246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Celine and Julie Go Boating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368826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Chelsea Girls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378009"/>
                  </a:ext>
                </a:extLst>
              </a:tr>
              <a:tr h="200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Children of Paradise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17719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7140E1E-9009-4B9C-86B8-697DA2EF8171}"/>
              </a:ext>
            </a:extLst>
          </p:cNvPr>
          <p:cNvSpPr txBox="1"/>
          <p:nvPr/>
        </p:nvSpPr>
        <p:spPr>
          <a:xfrm>
            <a:off x="8221380" y="1720791"/>
            <a:ext cx="20796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Citizen Kane</a:t>
            </a:r>
          </a:p>
          <a:p>
            <a:r>
              <a:rPr lang="en-US" sz="1100" dirty="0"/>
              <a:t>City Lights</a:t>
            </a:r>
          </a:p>
          <a:p>
            <a:r>
              <a:rPr lang="en-US" sz="1100" dirty="0"/>
              <a:t>Cleo From 5 to 7</a:t>
            </a:r>
          </a:p>
          <a:p>
            <a:r>
              <a:rPr lang="en-US" sz="1100" dirty="0"/>
              <a:t>Close-Up</a:t>
            </a:r>
          </a:p>
          <a:p>
            <a:r>
              <a:rPr lang="en-US" sz="1100" dirty="0"/>
              <a:t>Come and See</a:t>
            </a:r>
          </a:p>
          <a:p>
            <a:r>
              <a:rPr lang="en-US" sz="1100" dirty="0"/>
              <a:t>Cries and Whispers</a:t>
            </a:r>
          </a:p>
          <a:p>
            <a:r>
              <a:rPr lang="en-US" sz="1100" dirty="0"/>
              <a:t>Daisies</a:t>
            </a:r>
          </a:p>
          <a:p>
            <a:r>
              <a:rPr lang="en-US" sz="1100" dirty="0"/>
              <a:t>Day of Wrath</a:t>
            </a:r>
          </a:p>
          <a:p>
            <a:r>
              <a:rPr lang="en-US" sz="1100" dirty="0"/>
              <a:t>Days of Heaven</a:t>
            </a:r>
          </a:p>
          <a:p>
            <a:r>
              <a:rPr lang="en-US" sz="1100" dirty="0"/>
              <a:t>Diary of a Country Priest</a:t>
            </a:r>
          </a:p>
          <a:p>
            <a:r>
              <a:rPr lang="en-US" sz="1100" dirty="0"/>
              <a:t>Distant Voices, Still Lives</a:t>
            </a:r>
          </a:p>
          <a:p>
            <a:r>
              <a:rPr lang="en-US" sz="1100" dirty="0"/>
              <a:t>Do the Right Thing</a:t>
            </a:r>
          </a:p>
          <a:p>
            <a:r>
              <a:rPr lang="en-US" sz="1100" dirty="0"/>
              <a:t>Don’t Look Now</a:t>
            </a:r>
          </a:p>
          <a:p>
            <a:r>
              <a:rPr lang="en-US" sz="1100" dirty="0"/>
              <a:t>Dr. Strangelove or How I Stopped Worrying and Learned to Love the Bomb</a:t>
            </a:r>
          </a:p>
          <a:p>
            <a:r>
              <a:rPr lang="en-US" sz="1100" dirty="0"/>
              <a:t>Duck Soup</a:t>
            </a:r>
          </a:p>
          <a:p>
            <a:r>
              <a:rPr lang="en-US" sz="1100" dirty="0"/>
              <a:t>E.T.</a:t>
            </a:r>
          </a:p>
          <a:p>
            <a:r>
              <a:rPr lang="en-US" sz="1100" dirty="0"/>
              <a:t>Earth</a:t>
            </a:r>
          </a:p>
          <a:p>
            <a:r>
              <a:rPr lang="en-US" sz="1100" dirty="0" err="1"/>
              <a:t>Eraserhead</a:t>
            </a:r>
            <a:endParaRPr lang="en-US" sz="1100" dirty="0"/>
          </a:p>
          <a:p>
            <a:r>
              <a:rPr lang="en-US" sz="1100" dirty="0"/>
              <a:t>Faces</a:t>
            </a:r>
          </a:p>
          <a:p>
            <a:r>
              <a:rPr lang="en-US" sz="1100" dirty="0"/>
              <a:t>Fanny and Alexander</a:t>
            </a:r>
          </a:p>
          <a:p>
            <a:r>
              <a:rPr lang="en-US" sz="1100" dirty="0"/>
              <a:t>Fear Eats the Soul</a:t>
            </a:r>
          </a:p>
          <a:p>
            <a:endParaRPr lang="en-US" sz="11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4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82143A-C9A9-4BB5-AA28-2806FD786875}"/>
              </a:ext>
            </a:extLst>
          </p:cNvPr>
          <p:cNvSpPr/>
          <p:nvPr/>
        </p:nvSpPr>
        <p:spPr>
          <a:xfrm>
            <a:off x="2247899" y="710158"/>
            <a:ext cx="7696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Arial Nova" panose="020B0504020202020204" pitchFamily="34" charset="0"/>
              </a:rPr>
              <a:t>IMDB Top 250 User Rated Films (The People)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8AB7B-49D8-4AC8-91E1-E6A15DA1E67D}"/>
              </a:ext>
            </a:extLst>
          </p:cNvPr>
          <p:cNvSpPr txBox="1"/>
          <p:nvPr/>
        </p:nvSpPr>
        <p:spPr>
          <a:xfrm>
            <a:off x="1290918" y="1761565"/>
            <a:ext cx="238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817CD-6241-43A1-8100-997C44656981}"/>
              </a:ext>
            </a:extLst>
          </p:cNvPr>
          <p:cNvSpPr txBox="1"/>
          <p:nvPr/>
        </p:nvSpPr>
        <p:spPr>
          <a:xfrm>
            <a:off x="1474237" y="1623527"/>
            <a:ext cx="27805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Shawshank Redemption</a:t>
            </a:r>
          </a:p>
          <a:p>
            <a:r>
              <a:rPr lang="en-US" sz="1200" dirty="0"/>
              <a:t>The Godfather</a:t>
            </a:r>
          </a:p>
          <a:p>
            <a:r>
              <a:rPr lang="en-US" sz="1200" dirty="0"/>
              <a:t>The Godfather: Part II</a:t>
            </a:r>
          </a:p>
          <a:p>
            <a:r>
              <a:rPr lang="en-US" sz="1200" dirty="0"/>
              <a:t>The Dark Knight</a:t>
            </a:r>
          </a:p>
          <a:p>
            <a:r>
              <a:rPr lang="en-US" sz="1200" dirty="0"/>
              <a:t>12 Angry Men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Schindler's</a:t>
            </a:r>
            <a:r>
              <a:rPr lang="en-US" sz="1200" dirty="0"/>
              <a:t> List</a:t>
            </a:r>
          </a:p>
          <a:p>
            <a:r>
              <a:rPr lang="en-US" sz="1200" dirty="0"/>
              <a:t>The Lord of the Rings: The Return of the King</a:t>
            </a:r>
          </a:p>
          <a:p>
            <a:r>
              <a:rPr lang="en-US" sz="1200" dirty="0"/>
              <a:t>Pulp Fiction</a:t>
            </a:r>
          </a:p>
          <a:p>
            <a:r>
              <a:rPr lang="en-US" sz="1200" dirty="0"/>
              <a:t>The Lord of the Rings: The Fellowship of the Ring</a:t>
            </a:r>
          </a:p>
          <a:p>
            <a:r>
              <a:rPr lang="en-US" sz="1200" dirty="0"/>
              <a:t>Fight Club</a:t>
            </a:r>
          </a:p>
          <a:p>
            <a:r>
              <a:rPr lang="en-US" sz="1200" dirty="0"/>
              <a:t>Forrest Gump</a:t>
            </a:r>
          </a:p>
          <a:p>
            <a:r>
              <a:rPr lang="en-US" sz="1200" dirty="0"/>
              <a:t>Inception</a:t>
            </a:r>
          </a:p>
          <a:p>
            <a:r>
              <a:rPr lang="en-US" sz="1200" dirty="0"/>
              <a:t>Star Wars: Episode V - The Empire Strikes Back</a:t>
            </a:r>
          </a:p>
          <a:p>
            <a:r>
              <a:rPr lang="en-US" sz="1200" dirty="0"/>
              <a:t>The Lord of the Rings: The Two Towers</a:t>
            </a:r>
          </a:p>
          <a:p>
            <a:r>
              <a:rPr lang="en-US" sz="1200" dirty="0"/>
              <a:t>The Matrix</a:t>
            </a:r>
          </a:p>
          <a:p>
            <a:r>
              <a:rPr lang="en-US" sz="1200" dirty="0"/>
              <a:t>Goodfellas</a:t>
            </a:r>
          </a:p>
          <a:p>
            <a:r>
              <a:rPr lang="en-US" sz="1200" dirty="0"/>
              <a:t>One Flew Over the Cuckoo's Nest</a:t>
            </a:r>
          </a:p>
          <a:p>
            <a:r>
              <a:rPr lang="en-US" sz="1200" dirty="0"/>
              <a:t>Joker</a:t>
            </a:r>
          </a:p>
          <a:p>
            <a:r>
              <a:rPr lang="en-US" sz="1200" dirty="0"/>
              <a:t>Se7en</a:t>
            </a:r>
          </a:p>
          <a:p>
            <a:r>
              <a:rPr lang="en-US" sz="1200" dirty="0"/>
              <a:t>It's a Wonderful Life</a:t>
            </a:r>
          </a:p>
          <a:p>
            <a:r>
              <a:rPr lang="en-US" sz="1200" dirty="0"/>
              <a:t>The Silence of the Lambs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7667-B183-4B8F-9437-0EDE34921F08}"/>
              </a:ext>
            </a:extLst>
          </p:cNvPr>
          <p:cNvSpPr txBox="1"/>
          <p:nvPr/>
        </p:nvSpPr>
        <p:spPr>
          <a:xfrm>
            <a:off x="4858141" y="1761565"/>
            <a:ext cx="30791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Star Wars: Episode IV - A New Hope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Saving Private Ryan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Green Mile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Interstellar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Léon: The Professional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Usual Suspects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Modern Times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Lion King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City Lights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American History X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Pianist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Back to the Future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Terminator 2: Judgment Day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Gladiator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Psycho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Departed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Whiplash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Prestige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Casablanca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Rear Window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Great Dictator</a:t>
            </a:r>
          </a:p>
          <a:p>
            <a:endParaRPr lang="en-US" sz="1200" dirty="0">
              <a:latin typeface="Arial Nova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99D9A-26C9-46BC-9954-138A2F6B71EB}"/>
              </a:ext>
            </a:extLst>
          </p:cNvPr>
          <p:cNvSpPr txBox="1"/>
          <p:nvPr/>
        </p:nvSpPr>
        <p:spPr>
          <a:xfrm>
            <a:off x="8213865" y="1623526"/>
            <a:ext cx="30791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Alien</a:t>
            </a:r>
          </a:p>
          <a:p>
            <a:r>
              <a:rPr lang="en-US" sz="1200" dirty="0"/>
              <a:t>Avengers: Endgame</a:t>
            </a:r>
          </a:p>
          <a:p>
            <a:r>
              <a:rPr lang="en-US" sz="1200" dirty="0"/>
              <a:t>Raiders of the Lost Ark</a:t>
            </a:r>
          </a:p>
          <a:p>
            <a:r>
              <a:rPr lang="en-US" sz="1200" dirty="0"/>
              <a:t>Apocalypse Now</a:t>
            </a:r>
          </a:p>
          <a:p>
            <a:r>
              <a:rPr lang="en-US" sz="1200" dirty="0"/>
              <a:t>Memento</a:t>
            </a:r>
          </a:p>
          <a:p>
            <a:r>
              <a:rPr lang="en-US" sz="1200" dirty="0"/>
              <a:t>Avengers: Infinity War</a:t>
            </a:r>
          </a:p>
          <a:p>
            <a:r>
              <a:rPr lang="en-US" sz="1200" dirty="0"/>
              <a:t>Django Unchained</a:t>
            </a:r>
          </a:p>
          <a:p>
            <a:r>
              <a:rPr lang="en-US" sz="1200" dirty="0"/>
              <a:t>Paths of Glory</a:t>
            </a:r>
          </a:p>
          <a:p>
            <a:r>
              <a:rPr lang="en-US" sz="1200" dirty="0"/>
              <a:t>Spider-Man: Into the Spider-Verse</a:t>
            </a:r>
          </a:p>
          <a:p>
            <a:r>
              <a:rPr lang="en-US" sz="1200" dirty="0"/>
              <a:t>Witness for the Prosecution</a:t>
            </a:r>
          </a:p>
          <a:p>
            <a:r>
              <a:rPr lang="en-US" sz="1200" dirty="0"/>
              <a:t>Sunset Blvd</a:t>
            </a:r>
          </a:p>
          <a:p>
            <a:r>
              <a:rPr lang="en-US" sz="1200" dirty="0"/>
              <a:t>The Shining</a:t>
            </a:r>
          </a:p>
          <a:p>
            <a:r>
              <a:rPr lang="en-US" sz="1200" dirty="0"/>
              <a:t>WALL-E</a:t>
            </a:r>
          </a:p>
          <a:p>
            <a:r>
              <a:rPr lang="en-US" sz="1200" dirty="0"/>
              <a:t>Dr. Strangelove or How I Stopped Worrying and Learned to Love the Bomb</a:t>
            </a:r>
          </a:p>
          <a:p>
            <a:r>
              <a:rPr lang="en-US" sz="1200" dirty="0"/>
              <a:t>The Dark Knight Rises</a:t>
            </a:r>
          </a:p>
          <a:p>
            <a:r>
              <a:rPr lang="en-US" sz="1200" dirty="0"/>
              <a:t>Once Upon a Time in America</a:t>
            </a:r>
          </a:p>
          <a:p>
            <a:r>
              <a:rPr lang="en-US" sz="1200" dirty="0"/>
              <a:t>Coco</a:t>
            </a:r>
          </a:p>
          <a:p>
            <a:r>
              <a:rPr lang="en-US" sz="1200" dirty="0"/>
              <a:t>Aliens</a:t>
            </a:r>
          </a:p>
          <a:p>
            <a:r>
              <a:rPr lang="en-US" sz="1200" dirty="0"/>
              <a:t>American Beauty</a:t>
            </a:r>
          </a:p>
          <a:p>
            <a:r>
              <a:rPr lang="en-US" sz="1200" dirty="0"/>
              <a:t>Braveheart</a:t>
            </a:r>
          </a:p>
          <a:p>
            <a:r>
              <a:rPr lang="en-US" sz="1200" dirty="0"/>
              <a:t>Star Wars: Episode VI - Return of the Jedi</a:t>
            </a:r>
          </a:p>
          <a:p>
            <a:r>
              <a:rPr lang="en-US" sz="1200" dirty="0"/>
              <a:t>Amadeus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576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D221DC-A7AD-4B07-A12C-AFA7906125B0}"/>
              </a:ext>
            </a:extLst>
          </p:cNvPr>
          <p:cNvSpPr/>
          <p:nvPr/>
        </p:nvSpPr>
        <p:spPr>
          <a:xfrm>
            <a:off x="2523547" y="817880"/>
            <a:ext cx="7408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Arial Nova" panose="020B0504020202020204" pitchFamily="34" charset="0"/>
              </a:rPr>
              <a:t>200 Highest Grossing Movies (The Money)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53FFF-30A0-4F35-894B-D462E417677C}"/>
              </a:ext>
            </a:extLst>
          </p:cNvPr>
          <p:cNvSpPr txBox="1"/>
          <p:nvPr/>
        </p:nvSpPr>
        <p:spPr>
          <a:xfrm>
            <a:off x="1175657" y="1623527"/>
            <a:ext cx="3172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Avengers: Endgame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Avatar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Titanic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Star Wars: Episode VII - The Force Awakens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Avengers: Infinity War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Jurassic World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Lion King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Avengers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Furious Seven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Avengers: Age of Ultron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Black Panther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Harry Potter and the Deathly Hallows: Part 2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Star Wars: Episode VIII - The Last Jedi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Jurassic World: Fallen Kingdom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Frozen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Beauty and the Beast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Incredibles 2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Fate of the Furious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Iron Man Three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Minions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B4AE4-C9B9-4736-B7F0-9838A23AA71C}"/>
              </a:ext>
            </a:extLst>
          </p:cNvPr>
          <p:cNvSpPr txBox="1"/>
          <p:nvPr/>
        </p:nvSpPr>
        <p:spPr>
          <a:xfrm>
            <a:off x="4562668" y="1623527"/>
            <a:ext cx="30666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Captain America: Civil War</a:t>
            </a:r>
          </a:p>
          <a:p>
            <a:r>
              <a:rPr lang="en-US" sz="1200" dirty="0" err="1">
                <a:latin typeface="Arial Nova" panose="020B0504020202020204" pitchFamily="34" charset="0"/>
              </a:rPr>
              <a:t>Aquaman</a:t>
            </a:r>
            <a:endParaRPr lang="en-US" sz="1200" dirty="0">
              <a:latin typeface="Arial Nova" panose="020B0504020202020204" pitchFamily="34" charset="0"/>
            </a:endParaRPr>
          </a:p>
          <a:p>
            <a:r>
              <a:rPr lang="en-US" sz="1200" dirty="0">
                <a:latin typeface="Arial Nova" panose="020B0504020202020204" pitchFamily="34" charset="0"/>
              </a:rPr>
              <a:t>Spider-Man: Far from Home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Captain Marvel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Transformers: Dark of the Moon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Lord of the Rings: The Return of the King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Skyfall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Transformers: Age of Extinction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Dark Knight Rises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Toy Story 4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Toy Story 3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Pirates of the Caribbean: Dead Man's Chest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Joker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Rogue One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Aladdin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Pirates of the Caribbean: On Stranger Tides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Frozen II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Despicable Me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1BDB1-1C22-4DD4-AF71-59DACD250A18}"/>
              </a:ext>
            </a:extLst>
          </p:cNvPr>
          <p:cNvSpPr txBox="1"/>
          <p:nvPr/>
        </p:nvSpPr>
        <p:spPr>
          <a:xfrm>
            <a:off x="7812833" y="1623526"/>
            <a:ext cx="28551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" panose="020B0504020202020204" pitchFamily="34" charset="0"/>
              </a:rPr>
              <a:t>Alice in Wonderland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Zootopia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Hobbit: An Unexpected Journey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Dark Knight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Harry Potter and the Sorcerer's Stone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Despicable Me 2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Lion King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Jungle Book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Jumanji: Welcome to the Jungle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Pirates of the Caribbean: At World's End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Harry Potter and the Deathly Hallows: Part 1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Hobbit: The Desolation of Smaug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Hobbit: The Battle of the Five Armies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Finding Nemo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Harry Potter and the Order of the Phoenix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Harry Potter and the Half-Blood Prince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The Lord of the Rings: The Two Towers</a:t>
            </a:r>
          </a:p>
          <a:p>
            <a:r>
              <a:rPr lang="en-US" sz="1200" dirty="0">
                <a:latin typeface="Arial Nova" panose="020B0504020202020204" pitchFamily="34" charset="0"/>
              </a:rPr>
              <a:t>Shrek 2</a:t>
            </a:r>
          </a:p>
        </p:txBody>
      </p:sp>
    </p:spTree>
    <p:extLst>
      <p:ext uri="{BB962C8B-B14F-4D97-AF65-F5344CB8AC3E}">
        <p14:creationId xmlns:p14="http://schemas.microsoft.com/office/powerpoint/2010/main" val="383794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A2C5D-A1D4-4FFA-AC06-E652CDEAFBE5}"/>
              </a:ext>
            </a:extLst>
          </p:cNvPr>
          <p:cNvSpPr txBox="1"/>
          <p:nvPr/>
        </p:nvSpPr>
        <p:spPr>
          <a:xfrm>
            <a:off x="306981" y="269253"/>
            <a:ext cx="3666678" cy="10775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Sight &amp;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FAD61-67FE-4300-9083-EEEFA57B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63" y="1417320"/>
            <a:ext cx="6187801" cy="3867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7FF09-8DD9-43A8-ABF6-99677CC05731}"/>
              </a:ext>
            </a:extLst>
          </p:cNvPr>
          <p:cNvSpPr txBox="1"/>
          <p:nvPr/>
        </p:nvSpPr>
        <p:spPr>
          <a:xfrm>
            <a:off x="553847" y="1579448"/>
            <a:ext cx="346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Critics Breakdown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F4F11-5DFC-4662-977F-217F0BC01B1F}"/>
              </a:ext>
            </a:extLst>
          </p:cNvPr>
          <p:cNvSpPr txBox="1"/>
          <p:nvPr/>
        </p:nvSpPr>
        <p:spPr>
          <a:xfrm>
            <a:off x="541653" y="2232212"/>
            <a:ext cx="373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Riches to Rags, Lifelike Ambiguity, Icarus, and Oedipus make up 60.8% of movies on the Sight &amp; Sound Critics list.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67CB8-A2A2-412D-BFB3-8F17EC0064CC}"/>
              </a:ext>
            </a:extLst>
          </p:cNvPr>
          <p:cNvSpPr txBox="1"/>
          <p:nvPr/>
        </p:nvSpPr>
        <p:spPr>
          <a:xfrm>
            <a:off x="529459" y="4569158"/>
            <a:ext cx="366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Translation: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A989-1C4D-4146-8E04-7E04AD787F81}"/>
              </a:ext>
            </a:extLst>
          </p:cNvPr>
          <p:cNvSpPr txBox="1"/>
          <p:nvPr/>
        </p:nvSpPr>
        <p:spPr>
          <a:xfrm>
            <a:off x="529459" y="5117514"/>
            <a:ext cx="348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Death and failure in film is highly respected.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7C0D4D-0659-4BCE-8CC4-48149CFD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091" y="1445090"/>
            <a:ext cx="6313152" cy="3890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1D222-0402-4A8A-9B36-1D9E3ED0F71C}"/>
              </a:ext>
            </a:extLst>
          </p:cNvPr>
          <p:cNvSpPr txBox="1"/>
          <p:nvPr/>
        </p:nvSpPr>
        <p:spPr>
          <a:xfrm>
            <a:off x="541653" y="3611565"/>
            <a:ext cx="320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Rags to Riches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rise</a:t>
            </a: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) makes up a mere .40%. </a:t>
            </a:r>
          </a:p>
        </p:txBody>
      </p:sp>
    </p:spTree>
    <p:extLst>
      <p:ext uri="{BB962C8B-B14F-4D97-AF65-F5344CB8AC3E}">
        <p14:creationId xmlns:p14="http://schemas.microsoft.com/office/powerpoint/2010/main" val="93271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4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304E0-85F7-49DB-80D6-50F63C07F0A7}"/>
              </a:ext>
            </a:extLst>
          </p:cNvPr>
          <p:cNvSpPr txBox="1"/>
          <p:nvPr/>
        </p:nvSpPr>
        <p:spPr>
          <a:xfrm>
            <a:off x="173940" y="428952"/>
            <a:ext cx="2199931" cy="149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Sight &amp; Sound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63769-1B41-4696-BD51-EEC550553154}"/>
              </a:ext>
            </a:extLst>
          </p:cNvPr>
          <p:cNvSpPr txBox="1"/>
          <p:nvPr/>
        </p:nvSpPr>
        <p:spPr>
          <a:xfrm>
            <a:off x="173941" y="2181996"/>
            <a:ext cx="219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Riches to Rags (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fall</a:t>
            </a:r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)</a:t>
            </a: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CB577D1-F2B8-4611-934C-B845644F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3" y="547931"/>
            <a:ext cx="3217200" cy="21901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91837-5B99-4C61-936B-4EAE12B8E2B8}"/>
              </a:ext>
            </a:extLst>
          </p:cNvPr>
          <p:cNvSpPr txBox="1"/>
          <p:nvPr/>
        </p:nvSpPr>
        <p:spPr>
          <a:xfrm>
            <a:off x="6226205" y="140941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1. Vertigo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86E0E-5C46-443C-9166-02EDA938F48F}"/>
              </a:ext>
            </a:extLst>
          </p:cNvPr>
          <p:cNvSpPr txBox="1"/>
          <p:nvPr/>
        </p:nvSpPr>
        <p:spPr>
          <a:xfrm>
            <a:off x="3028293" y="157468"/>
            <a:ext cx="185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13. Breathless</a:t>
            </a:r>
          </a:p>
        </p:txBody>
      </p:sp>
      <p:pic>
        <p:nvPicPr>
          <p:cNvPr id="17" name="Picture 16" descr="A picture containing book, food, shirt&#10;&#10;Description automatically generated">
            <a:extLst>
              <a:ext uri="{FF2B5EF4-FFF2-40B4-BE49-F238E27FC236}">
                <a16:creationId xmlns:a16="http://schemas.microsoft.com/office/drawing/2014/main" id="{58FBCAA7-4F53-49D7-8367-01A793AE0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7" y="525450"/>
            <a:ext cx="2486640" cy="26201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D13A1C-DDB1-4CBC-968B-4E4D6BD375C7}"/>
              </a:ext>
            </a:extLst>
          </p:cNvPr>
          <p:cNvSpPr txBox="1"/>
          <p:nvPr/>
        </p:nvSpPr>
        <p:spPr>
          <a:xfrm>
            <a:off x="9264477" y="157468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113. Dr. Strangelove</a:t>
            </a:r>
          </a:p>
        </p:txBody>
      </p:sp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CF674F52-9AF3-4F76-B87B-B5FB900BD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74" y="3642073"/>
            <a:ext cx="2567975" cy="2793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3C337D-5795-4AAD-B0BE-1F0D44ED0C73}"/>
              </a:ext>
            </a:extLst>
          </p:cNvPr>
          <p:cNvSpPr txBox="1"/>
          <p:nvPr/>
        </p:nvSpPr>
        <p:spPr>
          <a:xfrm>
            <a:off x="3028293" y="3167353"/>
            <a:ext cx="284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195. </a:t>
            </a:r>
            <a:r>
              <a:rPr lang="en-US" dirty="0" err="1">
                <a:solidFill>
                  <a:srgbClr val="FFFF00"/>
                </a:solidFill>
                <a:latin typeface="Arial Nova" panose="020B0504020202020204" pitchFamily="34" charset="0"/>
              </a:rPr>
              <a:t>Eraserhead</a:t>
            </a:r>
            <a:endParaRPr lang="en-US" dirty="0">
              <a:solidFill>
                <a:srgbClr val="FFFF00"/>
              </a:solidFill>
              <a:latin typeface="Arial Nova" panose="020B0504020202020204" pitchFamily="34" charset="0"/>
            </a:endParaRPr>
          </a:p>
        </p:txBody>
      </p:sp>
      <p:pic>
        <p:nvPicPr>
          <p:cNvPr id="23" name="Picture 22" descr="A picture containing man, person, wearing, sign&#10;&#10;Description automatically generated">
            <a:extLst>
              <a:ext uri="{FF2B5EF4-FFF2-40B4-BE49-F238E27FC236}">
                <a16:creationId xmlns:a16="http://schemas.microsoft.com/office/drawing/2014/main" id="{1B54A52A-95DB-43C9-83D4-ACEB4DDF3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42" y="597627"/>
            <a:ext cx="2486640" cy="2464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88335A23-0407-4160-A6E9-C6175FB7B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06" y="3238205"/>
            <a:ext cx="2714728" cy="3428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354F7E-78C7-4A30-AD1A-B76CCD6F174E}"/>
              </a:ext>
            </a:extLst>
          </p:cNvPr>
          <p:cNvSpPr txBox="1"/>
          <p:nvPr/>
        </p:nvSpPr>
        <p:spPr>
          <a:xfrm>
            <a:off x="6096000" y="2738069"/>
            <a:ext cx="271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78. Chinatown</a:t>
            </a:r>
          </a:p>
        </p:txBody>
      </p:sp>
      <p:pic>
        <p:nvPicPr>
          <p:cNvPr id="30" name="Picture 29" descr="A picture containing red, room, computer&#10;&#10;Description automatically generated">
            <a:extLst>
              <a:ext uri="{FF2B5EF4-FFF2-40B4-BE49-F238E27FC236}">
                <a16:creationId xmlns:a16="http://schemas.microsoft.com/office/drawing/2014/main" id="{CBB595E4-EB2C-4335-A092-758F211B99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572" y="3670464"/>
            <a:ext cx="2382450" cy="299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343074-3792-43B4-A9DA-2A0BE476642B}"/>
              </a:ext>
            </a:extLst>
          </p:cNvPr>
          <p:cNvSpPr txBox="1"/>
          <p:nvPr/>
        </p:nvSpPr>
        <p:spPr>
          <a:xfrm>
            <a:off x="9264477" y="3167353"/>
            <a:ext cx="23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156. The Shining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16F9D6E-3EC1-4B35-A38A-18F21DF0D8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9" y="4952704"/>
            <a:ext cx="2596114" cy="1047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29198-D49D-472C-A432-1BD3FA86CA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134" y="3011067"/>
            <a:ext cx="2557124" cy="15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1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FF34F-3B16-48B7-9CA8-5F810DFBBDAB}"/>
              </a:ext>
            </a:extLst>
          </p:cNvPr>
          <p:cNvSpPr txBox="1"/>
          <p:nvPr/>
        </p:nvSpPr>
        <p:spPr>
          <a:xfrm>
            <a:off x="612649" y="255494"/>
            <a:ext cx="2018010" cy="149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Sight &amp; Sound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78605-3367-4FC4-8D59-69AB6E8B6363}"/>
              </a:ext>
            </a:extLst>
          </p:cNvPr>
          <p:cNvSpPr txBox="1"/>
          <p:nvPr/>
        </p:nvSpPr>
        <p:spPr>
          <a:xfrm>
            <a:off x="464935" y="1750380"/>
            <a:ext cx="275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Lifelike Ambiguity(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Is it good? Is it bad?</a:t>
            </a:r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8C0AFF-2350-4491-A218-33AE51DD4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92" y="779493"/>
            <a:ext cx="8656564" cy="5408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7F8910-C029-43C8-9956-A00B35174A7F}"/>
              </a:ext>
            </a:extLst>
          </p:cNvPr>
          <p:cNvSpPr txBox="1"/>
          <p:nvPr/>
        </p:nvSpPr>
        <p:spPr>
          <a:xfrm>
            <a:off x="331308" y="2460436"/>
            <a:ext cx="23207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latin typeface="Arial Nova" panose="020B0504020202020204" pitchFamily="34" charset="0"/>
              </a:rPr>
              <a:t>56 total ambiguous endings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latin typeface="Arial Nova" panose="020B0504020202020204" pitchFamily="34" charset="0"/>
              </a:rPr>
              <a:t>Makes up 22.4% of critics list.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latin typeface="Arial Nova" panose="020B0504020202020204" pitchFamily="34" charset="0"/>
              </a:rPr>
              <a:t>Highest Rank: 3 (Tokyo Story)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FD802-2E88-488C-914D-D7DEBB86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305" y="822257"/>
            <a:ext cx="8175760" cy="50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1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304E0-85F7-49DB-80D6-50F63C07F0A7}"/>
              </a:ext>
            </a:extLst>
          </p:cNvPr>
          <p:cNvSpPr txBox="1"/>
          <p:nvPr/>
        </p:nvSpPr>
        <p:spPr>
          <a:xfrm>
            <a:off x="379552" y="514501"/>
            <a:ext cx="2100899" cy="149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Sight &amp; Sound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63769-1B41-4696-BD51-EEC550553154}"/>
              </a:ext>
            </a:extLst>
          </p:cNvPr>
          <p:cNvSpPr txBox="1"/>
          <p:nvPr/>
        </p:nvSpPr>
        <p:spPr>
          <a:xfrm>
            <a:off x="352395" y="2451507"/>
            <a:ext cx="346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Lifelike Ambiguity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91837-5B99-4C61-936B-4EAE12B8E2B8}"/>
              </a:ext>
            </a:extLst>
          </p:cNvPr>
          <p:cNvSpPr txBox="1"/>
          <p:nvPr/>
        </p:nvSpPr>
        <p:spPr>
          <a:xfrm>
            <a:off x="6391948" y="2653161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133. Pulp Fiction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86E0E-5C46-443C-9166-02EDA938F48F}"/>
              </a:ext>
            </a:extLst>
          </p:cNvPr>
          <p:cNvSpPr txBox="1"/>
          <p:nvPr/>
        </p:nvSpPr>
        <p:spPr>
          <a:xfrm>
            <a:off x="3028293" y="157468"/>
            <a:ext cx="185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31. Taxi Driver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13A1C-DDB1-4CBC-968B-4E4D6BD375C7}"/>
              </a:ext>
            </a:extLst>
          </p:cNvPr>
          <p:cNvSpPr txBox="1"/>
          <p:nvPr/>
        </p:nvSpPr>
        <p:spPr>
          <a:xfrm>
            <a:off x="3028293" y="3423986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39. La Dolce Vita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C337D-5795-4AAD-B0BE-1F0D44ED0C73}"/>
              </a:ext>
            </a:extLst>
          </p:cNvPr>
          <p:cNvSpPr txBox="1"/>
          <p:nvPr/>
        </p:nvSpPr>
        <p:spPr>
          <a:xfrm>
            <a:off x="5555789" y="127524"/>
            <a:ext cx="284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144. Blow-Up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54F7E-78C7-4A30-AD1A-B76CCD6F174E}"/>
              </a:ext>
            </a:extLst>
          </p:cNvPr>
          <p:cNvSpPr txBox="1"/>
          <p:nvPr/>
        </p:nvSpPr>
        <p:spPr>
          <a:xfrm>
            <a:off x="9489777" y="127524"/>
            <a:ext cx="271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40. 400 Blows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343074-3792-43B4-A9DA-2A0BE476642B}"/>
              </a:ext>
            </a:extLst>
          </p:cNvPr>
          <p:cNvSpPr txBox="1"/>
          <p:nvPr/>
        </p:nvSpPr>
        <p:spPr>
          <a:xfrm>
            <a:off x="9421193" y="3395080"/>
            <a:ext cx="23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77. Nashville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0BBBF1-B4A9-490E-AC16-D57200AAC23A}"/>
              </a:ext>
            </a:extLst>
          </p:cNvPr>
          <p:cNvSpPr txBox="1"/>
          <p:nvPr/>
        </p:nvSpPr>
        <p:spPr>
          <a:xfrm>
            <a:off x="627386" y="2256948"/>
            <a:ext cx="11227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rgbClr val="FFFF00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Aharoni" panose="020B0604020202020204" pitchFamily="2" charset="-79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BB505-AA2F-45C0-A76E-99C135581E5D}"/>
              </a:ext>
            </a:extLst>
          </p:cNvPr>
          <p:cNvSpPr txBox="1"/>
          <p:nvPr/>
        </p:nvSpPr>
        <p:spPr>
          <a:xfrm>
            <a:off x="338882" y="5238624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Is it good? Is it bad?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44B6ED3-1552-41F8-885B-3551582A5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53" y="569674"/>
            <a:ext cx="1927430" cy="2769774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47EE10C-D2B5-4D31-B04A-6846A21EF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07" y="3022493"/>
            <a:ext cx="2701752" cy="3764119"/>
          </a:xfrm>
          <a:prstGeom prst="rect">
            <a:avLst/>
          </a:prstGeom>
        </p:spPr>
      </p:pic>
      <p:pic>
        <p:nvPicPr>
          <p:cNvPr id="24" name="Picture 23" descr="A picture containing drawing, player, game, ball&#10;&#10;Description automatically generated">
            <a:extLst>
              <a:ext uri="{FF2B5EF4-FFF2-40B4-BE49-F238E27FC236}">
                <a16:creationId xmlns:a16="http://schemas.microsoft.com/office/drawing/2014/main" id="{F9F353F8-2032-4B90-88CA-1A9C2B7A4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89" y="590949"/>
            <a:ext cx="3658717" cy="2069577"/>
          </a:xfrm>
          <a:prstGeom prst="rect">
            <a:avLst/>
          </a:prstGeom>
        </p:spPr>
      </p:pic>
      <p:pic>
        <p:nvPicPr>
          <p:cNvPr id="27" name="Picture 2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BDA42EE-7F71-48B2-BBA7-DD8474A38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344" y="569674"/>
            <a:ext cx="2201667" cy="27697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5B879B9-46DB-47C7-BAED-D78497CE1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288" y="3891295"/>
            <a:ext cx="2111326" cy="2769774"/>
          </a:xfrm>
          <a:prstGeom prst="rect">
            <a:avLst/>
          </a:prstGeom>
        </p:spPr>
      </p:pic>
      <p:pic>
        <p:nvPicPr>
          <p:cNvPr id="41" name="Picture 40" descr="A person with collar shirt&#10;&#10;Description automatically generated">
            <a:extLst>
              <a:ext uri="{FF2B5EF4-FFF2-40B4-BE49-F238E27FC236}">
                <a16:creationId xmlns:a16="http://schemas.microsoft.com/office/drawing/2014/main" id="{0063A2E8-B43C-4E93-B593-23FC106A5F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53" y="3855152"/>
            <a:ext cx="2236070" cy="28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4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1DA5A3-D394-4990-AF75-8C6195546077}"/>
              </a:ext>
            </a:extLst>
          </p:cNvPr>
          <p:cNvSpPr/>
          <p:nvPr/>
        </p:nvSpPr>
        <p:spPr>
          <a:xfrm>
            <a:off x="819954" y="4293465"/>
            <a:ext cx="3711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I am now applying his rejected thesis to </a:t>
            </a: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600</a:t>
            </a:r>
            <a:r>
              <a:rPr lang="en-US" dirty="0">
                <a:latin typeface="Arial Nova" panose="020B0504020202020204" pitchFamily="34" charset="0"/>
              </a:rPr>
              <a:t> of the most important films ever made.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896C2-B964-43D3-8DB1-08B8529888A4}"/>
              </a:ext>
            </a:extLst>
          </p:cNvPr>
          <p:cNvSpPr txBox="1"/>
          <p:nvPr/>
        </p:nvSpPr>
        <p:spPr>
          <a:xfrm>
            <a:off x="718856" y="733890"/>
            <a:ext cx="587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“The fundamental idea is that stories have shapes which can be drawn on graph paper, and that the shape of a given society’s stories is at least as interesting as the shape of its pots or spearheads.” -Vonnegut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34C2E-87E5-4D88-A717-95EEC9F10B35}"/>
              </a:ext>
            </a:extLst>
          </p:cNvPr>
          <p:cNvSpPr txBox="1"/>
          <p:nvPr/>
        </p:nvSpPr>
        <p:spPr>
          <a:xfrm>
            <a:off x="819954" y="2854391"/>
            <a:ext cx="512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Nova" panose="020B0504020202020204" pitchFamily="34" charset="0"/>
              </a:rPr>
              <a:t>His thesis was rejected.</a:t>
            </a:r>
          </a:p>
        </p:txBody>
      </p:sp>
      <p:pic>
        <p:nvPicPr>
          <p:cNvPr id="8" name="Picture 7" descr="A picture containing person, indoor, table, sitting&#10;&#10;Description automatically generated">
            <a:extLst>
              <a:ext uri="{FF2B5EF4-FFF2-40B4-BE49-F238E27FC236}">
                <a16:creationId xmlns:a16="http://schemas.microsoft.com/office/drawing/2014/main" id="{34A82CFE-148A-4672-A3A8-84069A858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70" y="181774"/>
            <a:ext cx="4258175" cy="6401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51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A2F59B-4497-4EAF-AC93-417312210628}"/>
              </a:ext>
            </a:extLst>
          </p:cNvPr>
          <p:cNvSpPr txBox="1"/>
          <p:nvPr/>
        </p:nvSpPr>
        <p:spPr>
          <a:xfrm>
            <a:off x="304800" y="495300"/>
            <a:ext cx="401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 Nova" panose="020B0504020202020204" pitchFamily="34" charset="0"/>
              </a:rPr>
              <a:t>Sight &amp; Sound By 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B5F3E-DB93-4D26-ACCD-1D276B90528F}"/>
              </a:ext>
            </a:extLst>
          </p:cNvPr>
          <p:cNvSpPr txBox="1"/>
          <p:nvPr/>
        </p:nvSpPr>
        <p:spPr>
          <a:xfrm>
            <a:off x="304800" y="1047750"/>
            <a:ext cx="4019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The critic’s list peaks in 1966 with a total of 10 movies released. Eight of the 10 stories send the protagonist into downward spiral or an uncertain outcome.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68932-1E09-4049-944A-27121908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621909"/>
            <a:ext cx="7229475" cy="441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E2356A-92A8-41AC-93DA-888500EF4648}"/>
              </a:ext>
            </a:extLst>
          </p:cNvPr>
          <p:cNvSpPr txBox="1"/>
          <p:nvPr/>
        </p:nvSpPr>
        <p:spPr>
          <a:xfrm>
            <a:off x="304800" y="2705100"/>
            <a:ext cx="4019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Much of the influence was spawned from post-war French realism (400 Blows, Breathless), which was originally influenced by American Noir of the 1940s, which in-turn influenced 70’s American realism (Chinatown, Godfather).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0AAD9-A5FD-46D1-82D4-041E1816F15F}"/>
              </a:ext>
            </a:extLst>
          </p:cNvPr>
          <p:cNvSpPr txBox="1"/>
          <p:nvPr/>
        </p:nvSpPr>
        <p:spPr>
          <a:xfrm>
            <a:off x="304800" y="4916447"/>
            <a:ext cx="3888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Then Jaws (1975) and Star Wars (1977) added another element of realism. That men getting out of holes makes more money.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EF711F-FF38-4919-9B04-DE57769D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621909"/>
            <a:ext cx="72009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0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1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A2C5D-A1D4-4FFA-AC06-E652CDEAFBE5}"/>
              </a:ext>
            </a:extLst>
          </p:cNvPr>
          <p:cNvSpPr txBox="1"/>
          <p:nvPr/>
        </p:nvSpPr>
        <p:spPr>
          <a:xfrm>
            <a:off x="547895" y="788029"/>
            <a:ext cx="1888504" cy="149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Top Box Office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rgbClr val="FFFF00"/>
              </a:solidFill>
              <a:latin typeface="STCaiyun" panose="02010800040101010101" pitchFamily="2" charset="-122"/>
              <a:ea typeface="STCaiyun" panose="02010800040101010101" pitchFamily="2" charset="-122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5EBF5-6152-4DBA-A511-0BEDF29B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093" y="1417320"/>
            <a:ext cx="6315259" cy="3882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CDAA2-8513-4542-BD55-9D613BF34914}"/>
              </a:ext>
            </a:extLst>
          </p:cNvPr>
          <p:cNvSpPr txBox="1"/>
          <p:nvPr/>
        </p:nvSpPr>
        <p:spPr>
          <a:xfrm>
            <a:off x="444095" y="1694037"/>
            <a:ext cx="31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Man in Hole (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fall then rise</a:t>
            </a:r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957D9-E9F2-4B71-BD24-65862AA7BD66}"/>
              </a:ext>
            </a:extLst>
          </p:cNvPr>
          <p:cNvSpPr txBox="1"/>
          <p:nvPr/>
        </p:nvSpPr>
        <p:spPr>
          <a:xfrm>
            <a:off x="547895" y="2160467"/>
            <a:ext cx="23207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‘Man in Hole’ makes up 85.5% of top box office shapes, totaling $141 billion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The vast majority are produced in the USA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Being in a hole is very profitable, as long as you get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Doesn’t have to be a ‘Man’ nor a ‘Hole’.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CE56D-1298-49FF-A1ED-4036048C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09" y="1417320"/>
            <a:ext cx="7058025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B07CC7-D1AC-4639-BFD9-72749433B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09" y="1417320"/>
            <a:ext cx="6938217" cy="4292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B5547D-563F-4C45-8A16-F474FDA5D86E}"/>
              </a:ext>
            </a:extLst>
          </p:cNvPr>
          <p:cNvSpPr txBox="1"/>
          <p:nvPr/>
        </p:nvSpPr>
        <p:spPr>
          <a:xfrm>
            <a:off x="612648" y="2160467"/>
            <a:ext cx="2204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‘Somebody gets into trouble, then gets out again. People love that story. They never get tired of it.’  - Kurt Vonnegut</a:t>
            </a:r>
          </a:p>
        </p:txBody>
      </p:sp>
    </p:spTree>
    <p:extLst>
      <p:ext uri="{BB962C8B-B14F-4D97-AF65-F5344CB8AC3E}">
        <p14:creationId xmlns:p14="http://schemas.microsoft.com/office/powerpoint/2010/main" val="4261586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591837-5B99-4C61-936B-4EAE12B8E2B8}"/>
              </a:ext>
            </a:extLst>
          </p:cNvPr>
          <p:cNvSpPr txBox="1"/>
          <p:nvPr/>
        </p:nvSpPr>
        <p:spPr>
          <a:xfrm>
            <a:off x="9250747" y="149038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120.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86E0E-5C46-443C-9166-02EDA938F48F}"/>
              </a:ext>
            </a:extLst>
          </p:cNvPr>
          <p:cNvSpPr txBox="1"/>
          <p:nvPr/>
        </p:nvSpPr>
        <p:spPr>
          <a:xfrm>
            <a:off x="3864009" y="2889690"/>
            <a:ext cx="185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30. Toy Story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C337D-5795-4AAD-B0BE-1F0D44ED0C73}"/>
              </a:ext>
            </a:extLst>
          </p:cNvPr>
          <p:cNvSpPr txBox="1"/>
          <p:nvPr/>
        </p:nvSpPr>
        <p:spPr>
          <a:xfrm>
            <a:off x="6749790" y="2871211"/>
            <a:ext cx="284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79. Inception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54F7E-78C7-4A30-AD1A-B76CCD6F174E}"/>
              </a:ext>
            </a:extLst>
          </p:cNvPr>
          <p:cNvSpPr txBox="1"/>
          <p:nvPr/>
        </p:nvSpPr>
        <p:spPr>
          <a:xfrm>
            <a:off x="3381272" y="149038"/>
            <a:ext cx="271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1. Avengers: Endgame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343074-3792-43B4-A9DA-2A0BE476642B}"/>
              </a:ext>
            </a:extLst>
          </p:cNvPr>
          <p:cNvSpPr txBox="1"/>
          <p:nvPr/>
        </p:nvSpPr>
        <p:spPr>
          <a:xfrm>
            <a:off x="9571560" y="2829673"/>
            <a:ext cx="23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33. Joker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1C4297-570D-494F-AFC3-5C750367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198" y="4278851"/>
            <a:ext cx="3155895" cy="1315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6C6452-22D2-48BB-8768-6DF3D5461FDC}"/>
              </a:ext>
            </a:extLst>
          </p:cNvPr>
          <p:cNvSpPr txBox="1"/>
          <p:nvPr/>
        </p:nvSpPr>
        <p:spPr>
          <a:xfrm>
            <a:off x="549053" y="1084264"/>
            <a:ext cx="1888504" cy="149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Top Box Office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rgbClr val="FFFF00"/>
              </a:solidFill>
              <a:latin typeface="STCaiyun" panose="02010800040101010101" pitchFamily="2" charset="-122"/>
              <a:ea typeface="STCaiyun" panose="02010800040101010101" pitchFamily="2" charset="-122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7C29E2-1596-48BF-95A9-602185CF517C}"/>
              </a:ext>
            </a:extLst>
          </p:cNvPr>
          <p:cNvSpPr txBox="1"/>
          <p:nvPr/>
        </p:nvSpPr>
        <p:spPr>
          <a:xfrm>
            <a:off x="225921" y="2043146"/>
            <a:ext cx="31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Man in Hole (fall then rise)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AE328-0A9F-43F5-A6BB-60B8997EF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73" y="478278"/>
            <a:ext cx="3402300" cy="210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A93911-C242-4C31-A110-DAFDF2851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797" y="3240543"/>
            <a:ext cx="2848213" cy="3419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C2A3D0-61FF-4899-9314-58B6590E9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075" y="3286258"/>
            <a:ext cx="2353430" cy="3373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E38535-194D-4937-A303-6A50C14A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487" y="3286259"/>
            <a:ext cx="2452848" cy="3439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E6526-1341-47C9-942F-6E78C2912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289" y="478278"/>
            <a:ext cx="3402300" cy="2192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429585-7881-40A1-9858-47AF6A6F57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93" y="2829673"/>
            <a:ext cx="2415904" cy="102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24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A2C5D-A1D4-4FFA-AC06-E652CDEAFBE5}"/>
              </a:ext>
            </a:extLst>
          </p:cNvPr>
          <p:cNvSpPr txBox="1"/>
          <p:nvPr/>
        </p:nvSpPr>
        <p:spPr>
          <a:xfrm>
            <a:off x="444352" y="517283"/>
            <a:ext cx="1888504" cy="149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IMDB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  <a:cs typeface="+mj-cs"/>
              </a:rPr>
              <a:t>(The people)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rgbClr val="FFFF00"/>
              </a:solidFill>
              <a:latin typeface="STCaiyun" panose="02010800040101010101" pitchFamily="2" charset="-122"/>
              <a:ea typeface="STCaiyun" panose="02010800040101010101" pitchFamily="2" charset="-122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36B0E-1F3D-4B72-99FA-E8842D3E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45" y="1417320"/>
            <a:ext cx="6666477" cy="4118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764CDC-1006-4BAD-B3D7-2F7370710D16}"/>
              </a:ext>
            </a:extLst>
          </p:cNvPr>
          <p:cNvSpPr txBox="1"/>
          <p:nvPr/>
        </p:nvSpPr>
        <p:spPr>
          <a:xfrm>
            <a:off x="477078" y="1550504"/>
            <a:ext cx="3737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Much like Top Box office, IMBD users prefer to see a person get out of a hole.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03CDE-CCEA-47FE-BF31-454D5D5A6BA9}"/>
              </a:ext>
            </a:extLst>
          </p:cNvPr>
          <p:cNvSpPr txBox="1"/>
          <p:nvPr/>
        </p:nvSpPr>
        <p:spPr>
          <a:xfrm>
            <a:off x="444352" y="2532824"/>
            <a:ext cx="3286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But they also prefer to see our protagonists endure more ups and downs and variation at a slightly higher rate.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5A5BA-0BB0-4675-B41C-06D5D392AC65}"/>
              </a:ext>
            </a:extLst>
          </p:cNvPr>
          <p:cNvSpPr txBox="1"/>
          <p:nvPr/>
        </p:nvSpPr>
        <p:spPr>
          <a:xfrm>
            <a:off x="444352" y="3802650"/>
            <a:ext cx="3432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Cinderella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rise-fall-rise</a:t>
            </a: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) 8%</a:t>
            </a:r>
          </a:p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Oedipus   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fall-rise-fall</a:t>
            </a: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)  2.8%</a:t>
            </a:r>
          </a:p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Icarus 	  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rise then fall</a:t>
            </a: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) 4.4%</a:t>
            </a:r>
          </a:p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Rags to Riches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rise</a:t>
            </a:r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) 2.4%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7D57F-AE54-4909-8DBE-2A9E4C86DE34}"/>
              </a:ext>
            </a:extLst>
          </p:cNvPr>
          <p:cNvSpPr txBox="1"/>
          <p:nvPr/>
        </p:nvSpPr>
        <p:spPr>
          <a:xfrm>
            <a:off x="477108" y="5061969"/>
            <a:ext cx="343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The Oedipus shape does not appear at all in the Top Box Office data.</a:t>
            </a:r>
          </a:p>
        </p:txBody>
      </p:sp>
    </p:spTree>
    <p:extLst>
      <p:ext uri="{BB962C8B-B14F-4D97-AF65-F5344CB8AC3E}">
        <p14:creationId xmlns:p14="http://schemas.microsoft.com/office/powerpoint/2010/main" val="219978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591837-5B99-4C61-936B-4EAE12B8E2B8}"/>
              </a:ext>
            </a:extLst>
          </p:cNvPr>
          <p:cNvSpPr txBox="1"/>
          <p:nvPr/>
        </p:nvSpPr>
        <p:spPr>
          <a:xfrm>
            <a:off x="6164317" y="3534963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77. Singin’ In the 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86E0E-5C46-443C-9166-02EDA938F48F}"/>
              </a:ext>
            </a:extLst>
          </p:cNvPr>
          <p:cNvSpPr txBox="1"/>
          <p:nvPr/>
        </p:nvSpPr>
        <p:spPr>
          <a:xfrm>
            <a:off x="6344095" y="143675"/>
            <a:ext cx="253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222. The Wizard of Oz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C337D-5795-4AAD-B0BE-1F0D44ED0C73}"/>
              </a:ext>
            </a:extLst>
          </p:cNvPr>
          <p:cNvSpPr txBox="1"/>
          <p:nvPr/>
        </p:nvSpPr>
        <p:spPr>
          <a:xfrm>
            <a:off x="8818077" y="139720"/>
            <a:ext cx="352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71. 2001: A Space Odyssey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54F7E-78C7-4A30-AD1A-B76CCD6F174E}"/>
              </a:ext>
            </a:extLst>
          </p:cNvPr>
          <p:cNvSpPr txBox="1"/>
          <p:nvPr/>
        </p:nvSpPr>
        <p:spPr>
          <a:xfrm>
            <a:off x="3365651" y="138805"/>
            <a:ext cx="271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79. A Clockwork Orange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343074-3792-43B4-A9DA-2A0BE476642B}"/>
              </a:ext>
            </a:extLst>
          </p:cNvPr>
          <p:cNvSpPr txBox="1"/>
          <p:nvPr/>
        </p:nvSpPr>
        <p:spPr>
          <a:xfrm>
            <a:off x="3781867" y="3478489"/>
            <a:ext cx="23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10. Fight Club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7C29E2-1596-48BF-95A9-602185CF517C}"/>
              </a:ext>
            </a:extLst>
          </p:cNvPr>
          <p:cNvSpPr txBox="1"/>
          <p:nvPr/>
        </p:nvSpPr>
        <p:spPr>
          <a:xfrm>
            <a:off x="225921" y="2043146"/>
            <a:ext cx="31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 Cinderella (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rise-fall-rise</a:t>
            </a:r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) 8%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C3461-5FB0-4EB6-A3F6-77776E9AF6DA}"/>
              </a:ext>
            </a:extLst>
          </p:cNvPr>
          <p:cNvSpPr txBox="1"/>
          <p:nvPr/>
        </p:nvSpPr>
        <p:spPr>
          <a:xfrm>
            <a:off x="720226" y="551329"/>
            <a:ext cx="1888504" cy="149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IMDB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rgbClr val="FFFF00"/>
              </a:solidFill>
              <a:latin typeface="STCaiyun" panose="02010800040101010101" pitchFamily="2" charset="-122"/>
              <a:ea typeface="STCaiyun" panose="02010800040101010101" pitchFamily="2" charset="-122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E21E5-CE1E-46EF-AA0E-BF7536A3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21" y="2812379"/>
            <a:ext cx="2610078" cy="1091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AC03A8-FB48-46F2-AD3C-28833DF2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31" y="577681"/>
            <a:ext cx="2049968" cy="2851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9C71E-8526-47CA-8EBC-65966DC19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095" y="577681"/>
            <a:ext cx="2085293" cy="2851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8792E-8D0C-4B87-8FFE-ED376FAA7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684" y="577682"/>
            <a:ext cx="2085319" cy="2871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441C3-CC19-448C-B522-2730CCB2D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831" y="3847821"/>
            <a:ext cx="1940445" cy="2871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32A3E-04DB-478B-B615-BB42F9F8C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108" y="3904295"/>
            <a:ext cx="2398159" cy="28713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F666F9-18C0-4A22-8315-EF8F489F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006" y="3828151"/>
            <a:ext cx="2085319" cy="29475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CA293B2-7F74-41A1-9540-4946A08BCF13}"/>
              </a:ext>
            </a:extLst>
          </p:cNvPr>
          <p:cNvSpPr txBox="1"/>
          <p:nvPr/>
        </p:nvSpPr>
        <p:spPr>
          <a:xfrm>
            <a:off x="9520908" y="3478489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30. City 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3E702-58B5-4E0E-910F-530DF6E36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764" y="4644971"/>
            <a:ext cx="3155887" cy="1277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3317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86E0E-5C46-443C-9166-02EDA938F48F}"/>
              </a:ext>
            </a:extLst>
          </p:cNvPr>
          <p:cNvSpPr txBox="1"/>
          <p:nvPr/>
        </p:nvSpPr>
        <p:spPr>
          <a:xfrm>
            <a:off x="6344095" y="143675"/>
            <a:ext cx="253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157. Barry Lyndon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C337D-5795-4AAD-B0BE-1F0D44ED0C73}"/>
              </a:ext>
            </a:extLst>
          </p:cNvPr>
          <p:cNvSpPr txBox="1"/>
          <p:nvPr/>
        </p:nvSpPr>
        <p:spPr>
          <a:xfrm>
            <a:off x="8818077" y="139720"/>
            <a:ext cx="352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230. Kind Hearts and Coronets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54F7E-78C7-4A30-AD1A-B76CCD6F174E}"/>
              </a:ext>
            </a:extLst>
          </p:cNvPr>
          <p:cNvSpPr txBox="1"/>
          <p:nvPr/>
        </p:nvSpPr>
        <p:spPr>
          <a:xfrm>
            <a:off x="3365651" y="138805"/>
            <a:ext cx="271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74. Citizen Kane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343074-3792-43B4-A9DA-2A0BE476642B}"/>
              </a:ext>
            </a:extLst>
          </p:cNvPr>
          <p:cNvSpPr txBox="1"/>
          <p:nvPr/>
        </p:nvSpPr>
        <p:spPr>
          <a:xfrm>
            <a:off x="3365651" y="3400284"/>
            <a:ext cx="23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121. Elephant 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7C29E2-1596-48BF-95A9-602185CF517C}"/>
              </a:ext>
            </a:extLst>
          </p:cNvPr>
          <p:cNvSpPr txBox="1"/>
          <p:nvPr/>
        </p:nvSpPr>
        <p:spPr>
          <a:xfrm>
            <a:off x="225921" y="2043146"/>
            <a:ext cx="31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 Oedipus (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fall-rise-fall</a:t>
            </a:r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) 2.8%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C3461-5FB0-4EB6-A3F6-77776E9AF6DA}"/>
              </a:ext>
            </a:extLst>
          </p:cNvPr>
          <p:cNvSpPr txBox="1"/>
          <p:nvPr/>
        </p:nvSpPr>
        <p:spPr>
          <a:xfrm>
            <a:off x="720226" y="551329"/>
            <a:ext cx="1888504" cy="149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IMDB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rgbClr val="FFFF00"/>
              </a:solidFill>
              <a:latin typeface="STCaiyun" panose="02010800040101010101" pitchFamily="2" charset="-122"/>
              <a:ea typeface="STCaiyun" panose="02010800040101010101" pitchFamily="2" charset="-122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A293B2-7F74-41A1-9540-4946A08BCF13}"/>
              </a:ext>
            </a:extLst>
          </p:cNvPr>
          <p:cNvSpPr txBox="1"/>
          <p:nvPr/>
        </p:nvSpPr>
        <p:spPr>
          <a:xfrm>
            <a:off x="9384060" y="3350297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30. Gladiator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FDFC2-D8DD-4C32-BC3A-DA9BDB77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9" y="2984682"/>
            <a:ext cx="2947555" cy="1469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D09E3-A70A-4FDB-8D01-7B12AD46C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574" y="487318"/>
            <a:ext cx="2003199" cy="2892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DCAF0-0AEB-4BC2-BA26-B3332397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92" y="508137"/>
            <a:ext cx="2066468" cy="281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7287A-8BBC-4DF6-9C91-8484F8418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475" y="553538"/>
            <a:ext cx="2138869" cy="2724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EBD4C4-B95C-45C3-BE44-8C4EDE341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740" y="3853090"/>
            <a:ext cx="2382449" cy="2866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430AC1-4B2B-4FC1-82B6-755764DDA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6475" y="3769616"/>
            <a:ext cx="2382449" cy="30122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D3227B-ACF1-4E50-A2C2-737ED70D7F51}"/>
              </a:ext>
            </a:extLst>
          </p:cNvPr>
          <p:cNvSpPr txBox="1"/>
          <p:nvPr/>
        </p:nvSpPr>
        <p:spPr>
          <a:xfrm>
            <a:off x="6443901" y="3390693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62. Braveheart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63AFF4-2F65-400E-8FE8-8C5918AEF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8592" y="3760025"/>
            <a:ext cx="2136521" cy="3011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A56B8B-8A4A-4CB3-8900-F604476435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921" y="4955887"/>
            <a:ext cx="3021913" cy="124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84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86E0E-5C46-443C-9166-02EDA938F48F}"/>
              </a:ext>
            </a:extLst>
          </p:cNvPr>
          <p:cNvSpPr txBox="1"/>
          <p:nvPr/>
        </p:nvSpPr>
        <p:spPr>
          <a:xfrm>
            <a:off x="6354048" y="1592373"/>
            <a:ext cx="331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119. There Will Be Blood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54F7E-78C7-4A30-AD1A-B76CCD6F174E}"/>
              </a:ext>
            </a:extLst>
          </p:cNvPr>
          <p:cNvSpPr txBox="1"/>
          <p:nvPr/>
        </p:nvSpPr>
        <p:spPr>
          <a:xfrm>
            <a:off x="3502379" y="1608958"/>
            <a:ext cx="271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16. Goodfellas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7C29E2-1596-48BF-95A9-602185CF517C}"/>
              </a:ext>
            </a:extLst>
          </p:cNvPr>
          <p:cNvSpPr txBox="1"/>
          <p:nvPr/>
        </p:nvSpPr>
        <p:spPr>
          <a:xfrm>
            <a:off x="5024600" y="488331"/>
            <a:ext cx="38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FF00"/>
                </a:solidFill>
                <a:latin typeface="Arial Nova" panose="020B0504020202020204" pitchFamily="34" charset="0"/>
              </a:rPr>
              <a:t> </a:t>
            </a:r>
            <a:r>
              <a:rPr lang="en-US" sz="2400" u="sng" dirty="0">
                <a:solidFill>
                  <a:srgbClr val="FFFF00"/>
                </a:solidFill>
                <a:latin typeface="Arial Nova" panose="020B0504020202020204" pitchFamily="34" charset="0"/>
              </a:rPr>
              <a:t>Icarus (</a:t>
            </a: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rise then fall</a:t>
            </a:r>
            <a:r>
              <a:rPr lang="en-US" sz="2400" u="sng" dirty="0">
                <a:solidFill>
                  <a:srgbClr val="FFFF00"/>
                </a:solidFill>
                <a:latin typeface="Arial Nova" panose="020B0504020202020204" pitchFamily="34" charset="0"/>
              </a:rPr>
              <a:t>) 4.4%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C3461-5FB0-4EB6-A3F6-77776E9AF6DA}"/>
              </a:ext>
            </a:extLst>
          </p:cNvPr>
          <p:cNvSpPr txBox="1"/>
          <p:nvPr/>
        </p:nvSpPr>
        <p:spPr>
          <a:xfrm>
            <a:off x="485867" y="378515"/>
            <a:ext cx="1888504" cy="149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  <a:cs typeface="+mj-cs"/>
              </a:rPr>
              <a:t>IMDB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rgbClr val="FFFF00"/>
              </a:solidFill>
              <a:latin typeface="STCaiyun" panose="02010800040101010101" pitchFamily="2" charset="-122"/>
              <a:ea typeface="STCaiyun" panose="02010800040101010101" pitchFamily="2" charset="-122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A293B2-7F74-41A1-9540-4946A08BCF13}"/>
              </a:ext>
            </a:extLst>
          </p:cNvPr>
          <p:cNvSpPr txBox="1"/>
          <p:nvPr/>
        </p:nvSpPr>
        <p:spPr>
          <a:xfrm>
            <a:off x="9804348" y="1588523"/>
            <a:ext cx="28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82. Scarface</a:t>
            </a:r>
          </a:p>
        </p:txBody>
      </p:sp>
      <p:pic>
        <p:nvPicPr>
          <p:cNvPr id="5" name="Picture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62EFA4CA-E84C-4F78-BE55-9066CF7B2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67" y="2125266"/>
            <a:ext cx="2449376" cy="3262934"/>
          </a:xfrm>
          <a:prstGeom prst="rect">
            <a:avLst/>
          </a:prstGeom>
        </p:spPr>
      </p:pic>
      <p:pic>
        <p:nvPicPr>
          <p:cNvPr id="8" name="Picture 7" descr="A picture containing dark, going, smoke, air&#10;&#10;Description automatically generated">
            <a:extLst>
              <a:ext uri="{FF2B5EF4-FFF2-40B4-BE49-F238E27FC236}">
                <a16:creationId xmlns:a16="http://schemas.microsoft.com/office/drawing/2014/main" id="{0DF73F5F-E9E0-4AE3-9247-BEC24CBF0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70" y="2125266"/>
            <a:ext cx="2285021" cy="3262934"/>
          </a:xfrm>
          <a:prstGeom prst="rect">
            <a:avLst/>
          </a:prstGeom>
        </p:spPr>
      </p:pic>
      <p:pic>
        <p:nvPicPr>
          <p:cNvPr id="13" name="Picture 12" descr="A picture containing man, holding, table, woman&#10;&#10;Description automatically generated">
            <a:extLst>
              <a:ext uri="{FF2B5EF4-FFF2-40B4-BE49-F238E27FC236}">
                <a16:creationId xmlns:a16="http://schemas.microsoft.com/office/drawing/2014/main" id="{422AC59F-56C2-427F-ABA0-F112943B5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118" y="2125266"/>
            <a:ext cx="2054633" cy="3299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92C159-E1B9-4DE6-ADB5-99F13C0CB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98" y="2019410"/>
            <a:ext cx="2347572" cy="1046200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73206E-23A9-488D-A34F-E62198F5C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4" y="4022184"/>
            <a:ext cx="2785379" cy="1114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B11970-E94E-4B84-81D3-66EE4937984C}"/>
              </a:ext>
            </a:extLst>
          </p:cNvPr>
          <p:cNvSpPr txBox="1"/>
          <p:nvPr/>
        </p:nvSpPr>
        <p:spPr>
          <a:xfrm>
            <a:off x="5130985" y="268536"/>
            <a:ext cx="3819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 Nova" panose="020B0504020202020204" pitchFamily="34" charset="0"/>
              </a:rPr>
              <a:t>Rags to Riches(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Nova" panose="020B0504020202020204" pitchFamily="34" charset="0"/>
              </a:rPr>
              <a:t>rise</a:t>
            </a:r>
            <a:r>
              <a:rPr lang="en-US" sz="2400" dirty="0">
                <a:solidFill>
                  <a:srgbClr val="FFFF00"/>
                </a:solidFill>
                <a:latin typeface="Arial Nova" panose="020B0504020202020204" pitchFamily="34" charset="0"/>
              </a:rPr>
              <a:t>)2.4%</a:t>
            </a:r>
          </a:p>
        </p:txBody>
      </p:sp>
      <p:pic>
        <p:nvPicPr>
          <p:cNvPr id="27" name="Picture 26" descr="A cartoon of a person&#10;&#10;Description automatically generated">
            <a:extLst>
              <a:ext uri="{FF2B5EF4-FFF2-40B4-BE49-F238E27FC236}">
                <a16:creationId xmlns:a16="http://schemas.microsoft.com/office/drawing/2014/main" id="{1B0D90A7-34C1-46A1-8448-27D7C8EDA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87" y="1812168"/>
            <a:ext cx="2424223" cy="3636335"/>
          </a:xfrm>
          <a:prstGeom prst="rect">
            <a:avLst/>
          </a:prstGeom>
        </p:spPr>
      </p:pic>
      <p:pic>
        <p:nvPicPr>
          <p:cNvPr id="36" name="Picture 35" descr="A close up of a device&#10;&#10;Description automatically generated">
            <a:extLst>
              <a:ext uri="{FF2B5EF4-FFF2-40B4-BE49-F238E27FC236}">
                <a16:creationId xmlns:a16="http://schemas.microsoft.com/office/drawing/2014/main" id="{D388DAEB-473C-4467-8006-A2CE6C46EC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18" y="1861105"/>
            <a:ext cx="2369829" cy="35260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FF79BA-81A5-488C-B23E-3F29F4D54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99" y="1957855"/>
            <a:ext cx="2062631" cy="1124407"/>
          </a:xfrm>
          <a:prstGeom prst="rect">
            <a:avLst/>
          </a:prstGeom>
        </p:spPr>
      </p:pic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D668B7-8767-4F65-921D-3F08DF992E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4" y="4005532"/>
            <a:ext cx="2811018" cy="11244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62D128-CC10-4DCB-BA18-CA0B9786D0E5}"/>
              </a:ext>
            </a:extLst>
          </p:cNvPr>
          <p:cNvSpPr txBox="1"/>
          <p:nvPr/>
        </p:nvSpPr>
        <p:spPr>
          <a:xfrm>
            <a:off x="4878388" y="1260731"/>
            <a:ext cx="216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183. Rocky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83AA8-17C6-421B-ADB5-84F129492155}"/>
              </a:ext>
            </a:extLst>
          </p:cNvPr>
          <p:cNvSpPr txBox="1"/>
          <p:nvPr/>
        </p:nvSpPr>
        <p:spPr>
          <a:xfrm>
            <a:off x="7694973" y="1260731"/>
            <a:ext cx="26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27. The Usual Suspects</a:t>
            </a:r>
          </a:p>
        </p:txBody>
      </p:sp>
    </p:spTree>
    <p:extLst>
      <p:ext uri="{BB962C8B-B14F-4D97-AF65-F5344CB8AC3E}">
        <p14:creationId xmlns:p14="http://schemas.microsoft.com/office/powerpoint/2010/main" val="29413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25" grpId="0"/>
      <p:bldP spid="26" grpId="0"/>
      <p:bldP spid="23" grpId="0"/>
      <p:bldP spid="40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27EF33-281B-4473-A910-ADC86FAC187A}"/>
              </a:ext>
            </a:extLst>
          </p:cNvPr>
          <p:cNvSpPr txBox="1"/>
          <p:nvPr/>
        </p:nvSpPr>
        <p:spPr>
          <a:xfrm>
            <a:off x="135807" y="440736"/>
            <a:ext cx="467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3D805-AC64-41AD-8168-BCB6480A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7" y="2032460"/>
            <a:ext cx="3504543" cy="2131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78390-8A33-4502-B902-C2CFDFCE0BDC}"/>
              </a:ext>
            </a:extLst>
          </p:cNvPr>
          <p:cNvSpPr txBox="1"/>
          <p:nvPr/>
        </p:nvSpPr>
        <p:spPr>
          <a:xfrm>
            <a:off x="135807" y="1416907"/>
            <a:ext cx="3794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Arial Nova" panose="020B0504020202020204" pitchFamily="34" charset="0"/>
              </a:rPr>
              <a:t>Sight &amp; Sound critics like watching us fall. Or at least not succeed.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A8C4C-3CE4-45C5-A2CE-189741A8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592" y="2007186"/>
            <a:ext cx="3504543" cy="2180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F93DEC-CD4B-462F-9659-9B20F63DBDA5}"/>
              </a:ext>
            </a:extLst>
          </p:cNvPr>
          <p:cNvSpPr txBox="1"/>
          <p:nvPr/>
        </p:nvSpPr>
        <p:spPr>
          <a:xfrm>
            <a:off x="4067593" y="1424015"/>
            <a:ext cx="350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Arial Nova" panose="020B0504020202020204" pitchFamily="34" charset="0"/>
              </a:rPr>
              <a:t>Man in hole (fall then rise) rules the box office. Invest in ‘man in hole’.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15009-425F-40CE-9C82-B6DF1BD3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083" y="2017547"/>
            <a:ext cx="3676118" cy="2170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231BA-4F07-4E29-A0E6-AC9D034F6EF1}"/>
              </a:ext>
            </a:extLst>
          </p:cNvPr>
          <p:cNvSpPr txBox="1"/>
          <p:nvPr/>
        </p:nvSpPr>
        <p:spPr>
          <a:xfrm>
            <a:off x="8070719" y="1416907"/>
            <a:ext cx="379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Arial Nova" panose="020B0504020202020204" pitchFamily="34" charset="0"/>
              </a:rPr>
              <a:t>IMDB users also like watching us fall. But they like watching us get out of hole even more.</a:t>
            </a:r>
          </a:p>
        </p:txBody>
      </p:sp>
    </p:spTree>
    <p:extLst>
      <p:ext uri="{BB962C8B-B14F-4D97-AF65-F5344CB8AC3E}">
        <p14:creationId xmlns:p14="http://schemas.microsoft.com/office/powerpoint/2010/main" val="89368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2955D-FC42-4315-80F9-FD844DA0B759}"/>
              </a:ext>
            </a:extLst>
          </p:cNvPr>
          <p:cNvSpPr txBox="1"/>
          <p:nvPr/>
        </p:nvSpPr>
        <p:spPr>
          <a:xfrm>
            <a:off x="135807" y="440736"/>
            <a:ext cx="4678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Recap</a:t>
            </a:r>
          </a:p>
          <a:p>
            <a:r>
              <a:rPr lang="en-US" sz="40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Total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50FCF-AE72-4A2A-B226-BEA98945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17" y="962400"/>
            <a:ext cx="8220914" cy="493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2D3F60-12FF-4182-8F5B-2180320D7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18" y="990935"/>
            <a:ext cx="8220913" cy="50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3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98C80-E184-4EFE-B001-E9E1F54BC167}"/>
              </a:ext>
            </a:extLst>
          </p:cNvPr>
          <p:cNvSpPr txBox="1"/>
          <p:nvPr/>
        </p:nvSpPr>
        <p:spPr>
          <a:xfrm>
            <a:off x="574158" y="595423"/>
            <a:ext cx="5231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 Nova" panose="020B0504020202020204" pitchFamily="34" charset="0"/>
              </a:rPr>
              <a:t>Oh Yeah, 19 movies are listed as ‘</a:t>
            </a:r>
            <a:r>
              <a:rPr lang="en-US" sz="2400" dirty="0" err="1">
                <a:solidFill>
                  <a:srgbClr val="FFFF00"/>
                </a:solidFill>
                <a:latin typeface="Arial Nova" panose="020B0504020202020204" pitchFamily="34" charset="0"/>
              </a:rPr>
              <a:t>Misc</a:t>
            </a:r>
            <a:r>
              <a:rPr lang="en-US" sz="2400" dirty="0">
                <a:solidFill>
                  <a:srgbClr val="FFFF00"/>
                </a:solidFill>
                <a:latin typeface="Arial Nova" panose="020B0504020202020204" pitchFamily="34" charset="0"/>
              </a:rPr>
              <a:t>’. What is a miscellaneous movie?</a:t>
            </a:r>
          </a:p>
        </p:txBody>
      </p:sp>
      <p:pic>
        <p:nvPicPr>
          <p:cNvPr id="6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18003BAC-C0C3-4F2E-B5B4-006E8881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77" y="888646"/>
            <a:ext cx="5559200" cy="4377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82D79C-AED6-4CDE-894C-9E5C2729711E}"/>
              </a:ext>
            </a:extLst>
          </p:cNvPr>
          <p:cNvSpPr txBox="1"/>
          <p:nvPr/>
        </p:nvSpPr>
        <p:spPr>
          <a:xfrm>
            <a:off x="633708" y="2505670"/>
            <a:ext cx="4702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Documentaries, montage films, and non-linear art films like Last Year At Marienbad with minimal conflict.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B617-0CE5-45FC-94F0-1EF8EA7239B6}"/>
              </a:ext>
            </a:extLst>
          </p:cNvPr>
          <p:cNvSpPr txBox="1"/>
          <p:nvPr/>
        </p:nvSpPr>
        <p:spPr>
          <a:xfrm>
            <a:off x="574158" y="4171561"/>
            <a:ext cx="4293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17 of 19 appear in the Sight &amp; Sound dataset.</a:t>
            </a:r>
          </a:p>
        </p:txBody>
      </p:sp>
    </p:spTree>
    <p:extLst>
      <p:ext uri="{BB962C8B-B14F-4D97-AF65-F5344CB8AC3E}">
        <p14:creationId xmlns:p14="http://schemas.microsoft.com/office/powerpoint/2010/main" val="28936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port, ball, outdoor, racket&#10;&#10;Description automatically generated">
            <a:extLst>
              <a:ext uri="{FF2B5EF4-FFF2-40B4-BE49-F238E27FC236}">
                <a16:creationId xmlns:a16="http://schemas.microsoft.com/office/drawing/2014/main" id="{C9D134DF-1425-43D6-870F-A411F4A1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r="-2" b="-2"/>
          <a:stretch/>
        </p:blipFill>
        <p:spPr>
          <a:xfrm>
            <a:off x="0" y="0"/>
            <a:ext cx="6941974" cy="2456679"/>
          </a:xfrm>
          <a:custGeom>
            <a:avLst/>
            <a:gdLst>
              <a:gd name="connsiteX0" fmla="*/ 6948167 w 6948167"/>
              <a:gd name="connsiteY0" fmla="*/ 603033 h 2456679"/>
              <a:gd name="connsiteX1" fmla="*/ 6948167 w 6948167"/>
              <a:gd name="connsiteY1" fmla="*/ 617220 h 2456679"/>
              <a:gd name="connsiteX2" fmla="*/ 6946213 w 6948167"/>
              <a:gd name="connsiteY2" fmla="*/ 610127 h 2456679"/>
              <a:gd name="connsiteX3" fmla="*/ 0 w 6948167"/>
              <a:gd name="connsiteY3" fmla="*/ 0 h 2456679"/>
              <a:gd name="connsiteX4" fmla="*/ 6766605 w 6948167"/>
              <a:gd name="connsiteY4" fmla="*/ 0 h 2456679"/>
              <a:gd name="connsiteX5" fmla="*/ 6638979 w 6948167"/>
              <a:gd name="connsiteY5" fmla="*/ 219780 h 2456679"/>
              <a:gd name="connsiteX6" fmla="*/ 5552228 w 6948167"/>
              <a:gd name="connsiteY6" fmla="*/ 2091240 h 2456679"/>
              <a:gd name="connsiteX7" fmla="*/ 4932171 w 6948167"/>
              <a:gd name="connsiteY7" fmla="*/ 2456679 h 2456679"/>
              <a:gd name="connsiteX8" fmla="*/ 888708 w 6948167"/>
              <a:gd name="connsiteY8" fmla="*/ 2456679 h 2456679"/>
              <a:gd name="connsiteX9" fmla="*/ 259919 w 6948167"/>
              <a:gd name="connsiteY9" fmla="*/ 2091240 h 2456679"/>
              <a:gd name="connsiteX10" fmla="*/ 76640 w 6948167"/>
              <a:gd name="connsiteY10" fmla="*/ 1774254 h 2456679"/>
              <a:gd name="connsiteX11" fmla="*/ 0 w 6948167"/>
              <a:gd name="connsiteY11" fmla="*/ 1641704 h 245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48167" h="2456679">
                <a:moveTo>
                  <a:pt x="6948167" y="603033"/>
                </a:moveTo>
                <a:lnTo>
                  <a:pt x="6948167" y="617220"/>
                </a:lnTo>
                <a:lnTo>
                  <a:pt x="6946213" y="610127"/>
                </a:lnTo>
                <a:close/>
                <a:moveTo>
                  <a:pt x="0" y="0"/>
                </a:moveTo>
                <a:lnTo>
                  <a:pt x="6766605" y="0"/>
                </a:lnTo>
                <a:lnTo>
                  <a:pt x="6638979" y="219780"/>
                </a:lnTo>
                <a:cubicBezTo>
                  <a:pt x="5552228" y="2091240"/>
                  <a:pt x="5552228" y="2091240"/>
                  <a:pt x="5552228" y="2091240"/>
                </a:cubicBezTo>
                <a:cubicBezTo>
                  <a:pt x="5429962" y="2317464"/>
                  <a:pt x="5185434" y="2456679"/>
                  <a:pt x="4932171" y="2456679"/>
                </a:cubicBezTo>
                <a:cubicBezTo>
                  <a:pt x="888708" y="2456679"/>
                  <a:pt x="888708" y="2456679"/>
                  <a:pt x="888708" y="2456679"/>
                </a:cubicBezTo>
                <a:cubicBezTo>
                  <a:pt x="626713" y="2456679"/>
                  <a:pt x="390917" y="2317464"/>
                  <a:pt x="259919" y="2091240"/>
                </a:cubicBezTo>
                <a:cubicBezTo>
                  <a:pt x="196877" y="1982206"/>
                  <a:pt x="135804" y="1876580"/>
                  <a:pt x="76640" y="1774254"/>
                </a:cubicBezTo>
                <a:lnTo>
                  <a:pt x="0" y="1641704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229C8B6-CF08-4E4C-B60F-832413D5DF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43"/>
          <a:stretch/>
        </p:blipFill>
        <p:spPr>
          <a:xfrm>
            <a:off x="0" y="2631232"/>
            <a:ext cx="7655525" cy="4226768"/>
          </a:xfrm>
          <a:custGeom>
            <a:avLst/>
            <a:gdLst>
              <a:gd name="connsiteX0" fmla="*/ 6948167 w 7676573"/>
              <a:gd name="connsiteY0" fmla="*/ 1839459 h 4238389"/>
              <a:gd name="connsiteX1" fmla="*/ 6948167 w 7676573"/>
              <a:gd name="connsiteY1" fmla="*/ 1853646 h 4238389"/>
              <a:gd name="connsiteX2" fmla="*/ 6946213 w 7676573"/>
              <a:gd name="connsiteY2" fmla="*/ 1846552 h 4238389"/>
              <a:gd name="connsiteX3" fmla="*/ 888708 w 7676573"/>
              <a:gd name="connsiteY3" fmla="*/ 0 h 4238389"/>
              <a:gd name="connsiteX4" fmla="*/ 4932171 w 7676573"/>
              <a:gd name="connsiteY4" fmla="*/ 0 h 4238389"/>
              <a:gd name="connsiteX5" fmla="*/ 5552228 w 7676573"/>
              <a:gd name="connsiteY5" fmla="*/ 365439 h 4238389"/>
              <a:gd name="connsiteX6" fmla="*/ 7578324 w 7676573"/>
              <a:gd name="connsiteY6" fmla="*/ 3854515 h 4238389"/>
              <a:gd name="connsiteX7" fmla="*/ 7676573 w 7676573"/>
              <a:gd name="connsiteY7" fmla="*/ 4211255 h 4238389"/>
              <a:gd name="connsiteX8" fmla="*/ 7672952 w 7676573"/>
              <a:gd name="connsiteY8" fmla="*/ 4238389 h 4238389"/>
              <a:gd name="connsiteX9" fmla="*/ 0 w 7676573"/>
              <a:gd name="connsiteY9" fmla="*/ 4238389 h 4238389"/>
              <a:gd name="connsiteX10" fmla="*/ 0 w 7676573"/>
              <a:gd name="connsiteY10" fmla="*/ 814976 h 4238389"/>
              <a:gd name="connsiteX11" fmla="*/ 76640 w 7676573"/>
              <a:gd name="connsiteY11" fmla="*/ 682425 h 4238389"/>
              <a:gd name="connsiteX12" fmla="*/ 259919 w 7676573"/>
              <a:gd name="connsiteY12" fmla="*/ 365439 h 4238389"/>
              <a:gd name="connsiteX13" fmla="*/ 888708 w 7676573"/>
              <a:gd name="connsiteY13" fmla="*/ 0 h 423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76573" h="4238389">
                <a:moveTo>
                  <a:pt x="6948167" y="1839459"/>
                </a:moveTo>
                <a:lnTo>
                  <a:pt x="6948167" y="1853646"/>
                </a:lnTo>
                <a:lnTo>
                  <a:pt x="6946213" y="1846552"/>
                </a:lnTo>
                <a:close/>
                <a:moveTo>
                  <a:pt x="888708" y="0"/>
                </a:moveTo>
                <a:cubicBezTo>
                  <a:pt x="888708" y="0"/>
                  <a:pt x="888708" y="0"/>
                  <a:pt x="4932171" y="0"/>
                </a:cubicBezTo>
                <a:cubicBezTo>
                  <a:pt x="5185434" y="0"/>
                  <a:pt x="5429962" y="139215"/>
                  <a:pt x="5552228" y="365439"/>
                </a:cubicBezTo>
                <a:cubicBezTo>
                  <a:pt x="5552228" y="365439"/>
                  <a:pt x="5552228" y="365439"/>
                  <a:pt x="7578324" y="3854515"/>
                </a:cubicBezTo>
                <a:cubicBezTo>
                  <a:pt x="7643823" y="3963277"/>
                  <a:pt x="7676573" y="4087266"/>
                  <a:pt x="7676573" y="4211255"/>
                </a:cubicBezTo>
                <a:lnTo>
                  <a:pt x="7672952" y="4238389"/>
                </a:lnTo>
                <a:lnTo>
                  <a:pt x="0" y="4238389"/>
                </a:lnTo>
                <a:lnTo>
                  <a:pt x="0" y="814976"/>
                </a:lnTo>
                <a:lnTo>
                  <a:pt x="76640" y="682425"/>
                </a:lnTo>
                <a:cubicBezTo>
                  <a:pt x="135804" y="580099"/>
                  <a:pt x="196877" y="474473"/>
                  <a:pt x="259919" y="365439"/>
                </a:cubicBezTo>
                <a:cubicBezTo>
                  <a:pt x="390917" y="139215"/>
                  <a:pt x="626713" y="0"/>
                  <a:pt x="888708" y="0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4D8230-E55B-4CF4-8327-C9289447CF07}"/>
              </a:ext>
            </a:extLst>
          </p:cNvPr>
          <p:cNvSpPr txBox="1"/>
          <p:nvPr/>
        </p:nvSpPr>
        <p:spPr>
          <a:xfrm>
            <a:off x="7383680" y="1940244"/>
            <a:ext cx="38628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The Shape of Film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D59E9-73A7-47A9-8B2D-9DED480AE436}"/>
              </a:ext>
            </a:extLst>
          </p:cNvPr>
          <p:cNvSpPr txBox="1"/>
          <p:nvPr/>
        </p:nvSpPr>
        <p:spPr>
          <a:xfrm>
            <a:off x="7383680" y="3733800"/>
            <a:ext cx="245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A Jason McDonald Production</a:t>
            </a:r>
          </a:p>
        </p:txBody>
      </p:sp>
      <p:pic>
        <p:nvPicPr>
          <p:cNvPr id="5" name="01 - Up From The South">
            <a:hlinkClick r:id="" action="ppaction://media"/>
            <a:extLst>
              <a:ext uri="{FF2B5EF4-FFF2-40B4-BE49-F238E27FC236}">
                <a16:creationId xmlns:a16="http://schemas.microsoft.com/office/drawing/2014/main" id="{2FF8ACEC-598E-45FD-AF09-833758204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3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74DD5-3D03-47E9-87FC-F915B92DF636}"/>
              </a:ext>
            </a:extLst>
          </p:cNvPr>
          <p:cNvSpPr txBox="1"/>
          <p:nvPr/>
        </p:nvSpPr>
        <p:spPr>
          <a:xfrm>
            <a:off x="4880344" y="680484"/>
            <a:ext cx="2431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FFFF00"/>
                </a:solidFill>
                <a:latin typeface="Arial Nova" panose="020B0504020202020204" pitchFamily="34" charset="0"/>
              </a:rPr>
              <a:t>Producers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93638-9869-4009-9546-1B982A0D85E2}"/>
              </a:ext>
            </a:extLst>
          </p:cNvPr>
          <p:cNvSpPr txBox="1"/>
          <p:nvPr/>
        </p:nvSpPr>
        <p:spPr>
          <a:xfrm>
            <a:off x="1148316" y="1265259"/>
            <a:ext cx="153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Arial Nova" panose="020B0504020202020204" pitchFamily="34" charset="0"/>
              </a:rPr>
              <a:t>Excel</a:t>
            </a:r>
            <a:r>
              <a:rPr lang="en-US" sz="3600" dirty="0">
                <a:solidFill>
                  <a:srgbClr val="FFFF00"/>
                </a:solidFill>
                <a:latin typeface="Arial Nova" panose="020B05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07CBA-55C3-48D4-B2B7-E3ED800B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16" y="1911590"/>
            <a:ext cx="59055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60502-E751-40BD-8431-0CC48EEE528F}"/>
              </a:ext>
            </a:extLst>
          </p:cNvPr>
          <p:cNvSpPr txBox="1"/>
          <p:nvPr/>
        </p:nvSpPr>
        <p:spPr>
          <a:xfrm>
            <a:off x="1148316" y="3717686"/>
            <a:ext cx="2102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Arial Nova" panose="020B0504020202020204" pitchFamily="34" charset="0"/>
              </a:rPr>
              <a:t>Python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A6653-6956-4903-9C13-00E91A66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6" y="4357029"/>
            <a:ext cx="59055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10D3-56D4-4C96-ABBF-1F17612DE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16" y="1909792"/>
            <a:ext cx="5692849" cy="3645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7EBBB-1D70-43C1-8AF4-FC77FD64DD3E}"/>
              </a:ext>
            </a:extLst>
          </p:cNvPr>
          <p:cNvSpPr txBox="1"/>
          <p:nvPr/>
        </p:nvSpPr>
        <p:spPr>
          <a:xfrm>
            <a:off x="1913860" y="1462119"/>
            <a:ext cx="243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Nova" panose="020B0504020202020204" pitchFamily="34" charset="0"/>
              </a:rPr>
              <a:t>Power 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7F745-628E-4227-ABC5-252A6DA47E45}"/>
              </a:ext>
            </a:extLst>
          </p:cNvPr>
          <p:cNvSpPr txBox="1"/>
          <p:nvPr/>
        </p:nvSpPr>
        <p:spPr>
          <a:xfrm>
            <a:off x="8006316" y="1462119"/>
            <a:ext cx="27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Coffee. Lots of coffee.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51708C-2BC7-46C8-BB0C-DD81BB4BF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439" y="1968740"/>
            <a:ext cx="23622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6C7672CB-85EE-4DAC-A8C6-C75E08556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" b="180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2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A63839-FD4F-4F75-A69F-CF96E91830D9}"/>
              </a:ext>
            </a:extLst>
          </p:cNvPr>
          <p:cNvSpPr txBox="1"/>
          <p:nvPr/>
        </p:nvSpPr>
        <p:spPr>
          <a:xfrm>
            <a:off x="3800475" y="2644170"/>
            <a:ext cx="4591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Starring</a:t>
            </a:r>
          </a:p>
        </p:txBody>
      </p:sp>
    </p:spTree>
    <p:extLst>
      <p:ext uri="{BB962C8B-B14F-4D97-AF65-F5344CB8AC3E}">
        <p14:creationId xmlns:p14="http://schemas.microsoft.com/office/powerpoint/2010/main" val="414766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ture 18" descr="A close up of a person in glasses looking at the camera&#10;&#10;Description automatically generated" hidden="1">
            <a:extLst>
              <a:ext uri="{FF2B5EF4-FFF2-40B4-BE49-F238E27FC236}">
                <a16:creationId xmlns:a16="http://schemas.microsoft.com/office/drawing/2014/main" id="{E4B48FA7-5D6A-406A-8F6C-367BAF957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34065" cy="5812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8D759B-3065-4773-90DB-8F419BC6D779}"/>
              </a:ext>
            </a:extLst>
          </p:cNvPr>
          <p:cNvSpPr txBox="1"/>
          <p:nvPr/>
        </p:nvSpPr>
        <p:spPr>
          <a:xfrm>
            <a:off x="1872343" y="598296"/>
            <a:ext cx="10319657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Man in Hole as</a:t>
            </a:r>
            <a:r>
              <a:rPr lang="en-US" sz="5400" dirty="0">
                <a:solidFill>
                  <a:srgbClr val="FFFF00"/>
                </a:solidFill>
                <a:latin typeface="STCaiyun" panose="02010800040101010101" pitchFamily="2" charset="-122"/>
                <a:ea typeface="STCaiyun" panose="02010800040101010101" pitchFamily="2" charset="-122"/>
              </a:rPr>
              <a:t> </a:t>
            </a:r>
            <a:r>
              <a:rPr lang="en-US" sz="54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‘</a:t>
            </a:r>
            <a:r>
              <a:rPr lang="en-US" sz="44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Fall then Rise</a:t>
            </a:r>
            <a:r>
              <a:rPr lang="en-US" sz="54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’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1F1C1B-83BB-42E0-A785-127C13EAC5CE}"/>
              </a:ext>
            </a:extLst>
          </p:cNvPr>
          <p:cNvSpPr/>
          <p:nvPr/>
        </p:nvSpPr>
        <p:spPr>
          <a:xfrm>
            <a:off x="2637865" y="2243978"/>
            <a:ext cx="7696200" cy="3257550"/>
          </a:xfrm>
          <a:custGeom>
            <a:avLst/>
            <a:gdLst>
              <a:gd name="connsiteX0" fmla="*/ 57150 w 8820150"/>
              <a:gd name="connsiteY0" fmla="*/ 1028700 h 3810000"/>
              <a:gd name="connsiteX1" fmla="*/ 990600 w 8820150"/>
              <a:gd name="connsiteY1" fmla="*/ 1028700 h 3810000"/>
              <a:gd name="connsiteX2" fmla="*/ 3238500 w 8820150"/>
              <a:gd name="connsiteY2" fmla="*/ 3105150 h 3810000"/>
              <a:gd name="connsiteX3" fmla="*/ 6953250 w 8820150"/>
              <a:gd name="connsiteY3" fmla="*/ 0 h 3810000"/>
              <a:gd name="connsiteX4" fmla="*/ 8820150 w 8820150"/>
              <a:gd name="connsiteY4" fmla="*/ 0 h 3810000"/>
              <a:gd name="connsiteX5" fmla="*/ 8782050 w 8820150"/>
              <a:gd name="connsiteY5" fmla="*/ 590550 h 3810000"/>
              <a:gd name="connsiteX6" fmla="*/ 7010400 w 8820150"/>
              <a:gd name="connsiteY6" fmla="*/ 647700 h 3810000"/>
              <a:gd name="connsiteX7" fmla="*/ 3371850 w 8820150"/>
              <a:gd name="connsiteY7" fmla="*/ 3810000 h 3810000"/>
              <a:gd name="connsiteX8" fmla="*/ 1028700 w 8820150"/>
              <a:gd name="connsiteY8" fmla="*/ 1638300 h 3810000"/>
              <a:gd name="connsiteX9" fmla="*/ 0 w 8820150"/>
              <a:gd name="connsiteY9" fmla="*/ 1638300 h 3810000"/>
              <a:gd name="connsiteX10" fmla="*/ 57150 w 8820150"/>
              <a:gd name="connsiteY10" fmla="*/ 1028700 h 3810000"/>
              <a:gd name="connsiteX0" fmla="*/ 57150 w 8820150"/>
              <a:gd name="connsiteY0" fmla="*/ 1028700 h 3810000"/>
              <a:gd name="connsiteX1" fmla="*/ 990600 w 8820150"/>
              <a:gd name="connsiteY1" fmla="*/ 1028700 h 3810000"/>
              <a:gd name="connsiteX2" fmla="*/ 3238500 w 8820150"/>
              <a:gd name="connsiteY2" fmla="*/ 3105150 h 3810000"/>
              <a:gd name="connsiteX3" fmla="*/ 6953250 w 8820150"/>
              <a:gd name="connsiteY3" fmla="*/ 0 h 3810000"/>
              <a:gd name="connsiteX4" fmla="*/ 8820150 w 8820150"/>
              <a:gd name="connsiteY4" fmla="*/ 0 h 3810000"/>
              <a:gd name="connsiteX5" fmla="*/ 8782050 w 8820150"/>
              <a:gd name="connsiteY5" fmla="*/ 590550 h 3810000"/>
              <a:gd name="connsiteX6" fmla="*/ 7181850 w 8820150"/>
              <a:gd name="connsiteY6" fmla="*/ 476250 h 3810000"/>
              <a:gd name="connsiteX7" fmla="*/ 3371850 w 8820150"/>
              <a:gd name="connsiteY7" fmla="*/ 3810000 h 3810000"/>
              <a:gd name="connsiteX8" fmla="*/ 1028700 w 8820150"/>
              <a:gd name="connsiteY8" fmla="*/ 1638300 h 3810000"/>
              <a:gd name="connsiteX9" fmla="*/ 0 w 8820150"/>
              <a:gd name="connsiteY9" fmla="*/ 1638300 h 3810000"/>
              <a:gd name="connsiteX10" fmla="*/ 57150 w 8820150"/>
              <a:gd name="connsiteY10" fmla="*/ 1028700 h 3810000"/>
              <a:gd name="connsiteX0" fmla="*/ 57150 w 8820150"/>
              <a:gd name="connsiteY0" fmla="*/ 1028700 h 3810000"/>
              <a:gd name="connsiteX1" fmla="*/ 990600 w 8820150"/>
              <a:gd name="connsiteY1" fmla="*/ 1028700 h 3810000"/>
              <a:gd name="connsiteX2" fmla="*/ 3238500 w 8820150"/>
              <a:gd name="connsiteY2" fmla="*/ 3105150 h 3810000"/>
              <a:gd name="connsiteX3" fmla="*/ 6953250 w 8820150"/>
              <a:gd name="connsiteY3" fmla="*/ 0 h 3810000"/>
              <a:gd name="connsiteX4" fmla="*/ 8820150 w 8820150"/>
              <a:gd name="connsiteY4" fmla="*/ 0 h 3810000"/>
              <a:gd name="connsiteX5" fmla="*/ 8801100 w 8820150"/>
              <a:gd name="connsiteY5" fmla="*/ 495300 h 3810000"/>
              <a:gd name="connsiteX6" fmla="*/ 7181850 w 8820150"/>
              <a:gd name="connsiteY6" fmla="*/ 476250 h 3810000"/>
              <a:gd name="connsiteX7" fmla="*/ 3371850 w 8820150"/>
              <a:gd name="connsiteY7" fmla="*/ 3810000 h 3810000"/>
              <a:gd name="connsiteX8" fmla="*/ 1028700 w 8820150"/>
              <a:gd name="connsiteY8" fmla="*/ 1638300 h 3810000"/>
              <a:gd name="connsiteX9" fmla="*/ 0 w 8820150"/>
              <a:gd name="connsiteY9" fmla="*/ 1638300 h 3810000"/>
              <a:gd name="connsiteX10" fmla="*/ 57150 w 8820150"/>
              <a:gd name="connsiteY10" fmla="*/ 1028700 h 3810000"/>
              <a:gd name="connsiteX0" fmla="*/ 57150 w 8820150"/>
              <a:gd name="connsiteY0" fmla="*/ 1028700 h 3810000"/>
              <a:gd name="connsiteX1" fmla="*/ 990600 w 8820150"/>
              <a:gd name="connsiteY1" fmla="*/ 1028700 h 3810000"/>
              <a:gd name="connsiteX2" fmla="*/ 3409950 w 8820150"/>
              <a:gd name="connsiteY2" fmla="*/ 3028950 h 3810000"/>
              <a:gd name="connsiteX3" fmla="*/ 6953250 w 8820150"/>
              <a:gd name="connsiteY3" fmla="*/ 0 h 3810000"/>
              <a:gd name="connsiteX4" fmla="*/ 8820150 w 8820150"/>
              <a:gd name="connsiteY4" fmla="*/ 0 h 3810000"/>
              <a:gd name="connsiteX5" fmla="*/ 8801100 w 8820150"/>
              <a:gd name="connsiteY5" fmla="*/ 495300 h 3810000"/>
              <a:gd name="connsiteX6" fmla="*/ 7181850 w 8820150"/>
              <a:gd name="connsiteY6" fmla="*/ 476250 h 3810000"/>
              <a:gd name="connsiteX7" fmla="*/ 3371850 w 8820150"/>
              <a:gd name="connsiteY7" fmla="*/ 3810000 h 3810000"/>
              <a:gd name="connsiteX8" fmla="*/ 1028700 w 8820150"/>
              <a:gd name="connsiteY8" fmla="*/ 1638300 h 3810000"/>
              <a:gd name="connsiteX9" fmla="*/ 0 w 8820150"/>
              <a:gd name="connsiteY9" fmla="*/ 1638300 h 3810000"/>
              <a:gd name="connsiteX10" fmla="*/ 57150 w 8820150"/>
              <a:gd name="connsiteY10" fmla="*/ 1028700 h 3810000"/>
              <a:gd name="connsiteX0" fmla="*/ 57150 w 8820150"/>
              <a:gd name="connsiteY0" fmla="*/ 1028700 h 3810000"/>
              <a:gd name="connsiteX1" fmla="*/ 1104900 w 8820150"/>
              <a:gd name="connsiteY1" fmla="*/ 1085850 h 3810000"/>
              <a:gd name="connsiteX2" fmla="*/ 3409950 w 8820150"/>
              <a:gd name="connsiteY2" fmla="*/ 3028950 h 3810000"/>
              <a:gd name="connsiteX3" fmla="*/ 6953250 w 8820150"/>
              <a:gd name="connsiteY3" fmla="*/ 0 h 3810000"/>
              <a:gd name="connsiteX4" fmla="*/ 8820150 w 8820150"/>
              <a:gd name="connsiteY4" fmla="*/ 0 h 3810000"/>
              <a:gd name="connsiteX5" fmla="*/ 8801100 w 8820150"/>
              <a:gd name="connsiteY5" fmla="*/ 495300 h 3810000"/>
              <a:gd name="connsiteX6" fmla="*/ 7181850 w 8820150"/>
              <a:gd name="connsiteY6" fmla="*/ 476250 h 3810000"/>
              <a:gd name="connsiteX7" fmla="*/ 3371850 w 8820150"/>
              <a:gd name="connsiteY7" fmla="*/ 3810000 h 3810000"/>
              <a:gd name="connsiteX8" fmla="*/ 1028700 w 8820150"/>
              <a:gd name="connsiteY8" fmla="*/ 1638300 h 3810000"/>
              <a:gd name="connsiteX9" fmla="*/ 0 w 8820150"/>
              <a:gd name="connsiteY9" fmla="*/ 1638300 h 3810000"/>
              <a:gd name="connsiteX10" fmla="*/ 57150 w 8820150"/>
              <a:gd name="connsiteY10" fmla="*/ 1028700 h 3810000"/>
              <a:gd name="connsiteX0" fmla="*/ 19050 w 8782050"/>
              <a:gd name="connsiteY0" fmla="*/ 1028700 h 3810000"/>
              <a:gd name="connsiteX1" fmla="*/ 1066800 w 8782050"/>
              <a:gd name="connsiteY1" fmla="*/ 1085850 h 3810000"/>
              <a:gd name="connsiteX2" fmla="*/ 3371850 w 8782050"/>
              <a:gd name="connsiteY2" fmla="*/ 3028950 h 3810000"/>
              <a:gd name="connsiteX3" fmla="*/ 6915150 w 8782050"/>
              <a:gd name="connsiteY3" fmla="*/ 0 h 3810000"/>
              <a:gd name="connsiteX4" fmla="*/ 8782050 w 8782050"/>
              <a:gd name="connsiteY4" fmla="*/ 0 h 3810000"/>
              <a:gd name="connsiteX5" fmla="*/ 8763000 w 8782050"/>
              <a:gd name="connsiteY5" fmla="*/ 495300 h 3810000"/>
              <a:gd name="connsiteX6" fmla="*/ 7143750 w 8782050"/>
              <a:gd name="connsiteY6" fmla="*/ 476250 h 3810000"/>
              <a:gd name="connsiteX7" fmla="*/ 3333750 w 8782050"/>
              <a:gd name="connsiteY7" fmla="*/ 3810000 h 3810000"/>
              <a:gd name="connsiteX8" fmla="*/ 990600 w 8782050"/>
              <a:gd name="connsiteY8" fmla="*/ 1638300 h 3810000"/>
              <a:gd name="connsiteX9" fmla="*/ 0 w 8782050"/>
              <a:gd name="connsiteY9" fmla="*/ 1676400 h 3810000"/>
              <a:gd name="connsiteX10" fmla="*/ 19050 w 8782050"/>
              <a:gd name="connsiteY10" fmla="*/ 1028700 h 3810000"/>
              <a:gd name="connsiteX0" fmla="*/ 19050 w 8782050"/>
              <a:gd name="connsiteY0" fmla="*/ 1028700 h 3810000"/>
              <a:gd name="connsiteX1" fmla="*/ 1066800 w 8782050"/>
              <a:gd name="connsiteY1" fmla="*/ 1085850 h 3810000"/>
              <a:gd name="connsiteX2" fmla="*/ 3371850 w 8782050"/>
              <a:gd name="connsiteY2" fmla="*/ 3028950 h 3810000"/>
              <a:gd name="connsiteX3" fmla="*/ 6915150 w 8782050"/>
              <a:gd name="connsiteY3" fmla="*/ 0 h 3810000"/>
              <a:gd name="connsiteX4" fmla="*/ 8782050 w 8782050"/>
              <a:gd name="connsiteY4" fmla="*/ 0 h 3810000"/>
              <a:gd name="connsiteX5" fmla="*/ 8763000 w 8782050"/>
              <a:gd name="connsiteY5" fmla="*/ 495300 h 3810000"/>
              <a:gd name="connsiteX6" fmla="*/ 7143750 w 8782050"/>
              <a:gd name="connsiteY6" fmla="*/ 476250 h 3810000"/>
              <a:gd name="connsiteX7" fmla="*/ 3333750 w 8782050"/>
              <a:gd name="connsiteY7" fmla="*/ 3810000 h 3810000"/>
              <a:gd name="connsiteX8" fmla="*/ 990600 w 8782050"/>
              <a:gd name="connsiteY8" fmla="*/ 1638300 h 3810000"/>
              <a:gd name="connsiteX9" fmla="*/ 0 w 8782050"/>
              <a:gd name="connsiteY9" fmla="*/ 1676400 h 3810000"/>
              <a:gd name="connsiteX10" fmla="*/ 19050 w 8782050"/>
              <a:gd name="connsiteY10" fmla="*/ 10287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782050" h="3810000">
                <a:moveTo>
                  <a:pt x="19050" y="1028700"/>
                </a:moveTo>
                <a:lnTo>
                  <a:pt x="1066800" y="1085850"/>
                </a:lnTo>
                <a:lnTo>
                  <a:pt x="3371850" y="3028950"/>
                </a:lnTo>
                <a:lnTo>
                  <a:pt x="6915150" y="0"/>
                </a:lnTo>
                <a:lnTo>
                  <a:pt x="8782050" y="0"/>
                </a:lnTo>
                <a:lnTo>
                  <a:pt x="8763000" y="495300"/>
                </a:lnTo>
                <a:lnTo>
                  <a:pt x="7143750" y="476250"/>
                </a:lnTo>
                <a:lnTo>
                  <a:pt x="3333750" y="3810000"/>
                </a:lnTo>
                <a:lnTo>
                  <a:pt x="990600" y="1638300"/>
                </a:lnTo>
                <a:cubicBezTo>
                  <a:pt x="660400" y="1651000"/>
                  <a:pt x="330200" y="1568450"/>
                  <a:pt x="0" y="1676400"/>
                </a:cubicBezTo>
                <a:lnTo>
                  <a:pt x="19050" y="102870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9EFCAC-1B44-4607-BFAB-63758CBD2DCA}"/>
              </a:ext>
            </a:extLst>
          </p:cNvPr>
          <p:cNvSpPr/>
          <p:nvPr/>
        </p:nvSpPr>
        <p:spPr>
          <a:xfrm>
            <a:off x="1723834" y="1604442"/>
            <a:ext cx="8744331" cy="3649116"/>
          </a:xfrm>
          <a:custGeom>
            <a:avLst/>
            <a:gdLst>
              <a:gd name="connsiteX0" fmla="*/ 0 w 9791700"/>
              <a:gd name="connsiteY0" fmla="*/ 3486150 h 3962400"/>
              <a:gd name="connsiteX1" fmla="*/ 514350 w 9791700"/>
              <a:gd name="connsiteY1" fmla="*/ 3486150 h 3962400"/>
              <a:gd name="connsiteX2" fmla="*/ 2171700 w 9791700"/>
              <a:gd name="connsiteY2" fmla="*/ 990600 h 3962400"/>
              <a:gd name="connsiteX3" fmla="*/ 3848100 w 9791700"/>
              <a:gd name="connsiteY3" fmla="*/ 3448050 h 3962400"/>
              <a:gd name="connsiteX4" fmla="*/ 6210300 w 9791700"/>
              <a:gd name="connsiteY4" fmla="*/ 3448050 h 3962400"/>
              <a:gd name="connsiteX5" fmla="*/ 9124950 w 9791700"/>
              <a:gd name="connsiteY5" fmla="*/ 0 h 3962400"/>
              <a:gd name="connsiteX6" fmla="*/ 9791700 w 9791700"/>
              <a:gd name="connsiteY6" fmla="*/ 0 h 3962400"/>
              <a:gd name="connsiteX7" fmla="*/ 6991350 w 9791700"/>
              <a:gd name="connsiteY7" fmla="*/ 3448050 h 3962400"/>
              <a:gd name="connsiteX8" fmla="*/ 6419850 w 9791700"/>
              <a:gd name="connsiteY8" fmla="*/ 3943350 h 3962400"/>
              <a:gd name="connsiteX9" fmla="*/ 3829050 w 9791700"/>
              <a:gd name="connsiteY9" fmla="*/ 3962400 h 3962400"/>
              <a:gd name="connsiteX10" fmla="*/ 2914650 w 9791700"/>
              <a:gd name="connsiteY10" fmla="*/ 2628900 h 3962400"/>
              <a:gd name="connsiteX11" fmla="*/ 2228850 w 9791700"/>
              <a:gd name="connsiteY11" fmla="*/ 1619250 h 3962400"/>
              <a:gd name="connsiteX12" fmla="*/ 1104900 w 9791700"/>
              <a:gd name="connsiteY12" fmla="*/ 3505200 h 3962400"/>
              <a:gd name="connsiteX13" fmla="*/ 628650 w 9791700"/>
              <a:gd name="connsiteY13" fmla="*/ 3867150 h 3962400"/>
              <a:gd name="connsiteX14" fmla="*/ 19050 w 9791700"/>
              <a:gd name="connsiteY14" fmla="*/ 3829050 h 3962400"/>
              <a:gd name="connsiteX15" fmla="*/ 0 w 9791700"/>
              <a:gd name="connsiteY15" fmla="*/ 3486150 h 3962400"/>
              <a:gd name="connsiteX0" fmla="*/ 0 w 9791700"/>
              <a:gd name="connsiteY0" fmla="*/ 3486150 h 3962400"/>
              <a:gd name="connsiteX1" fmla="*/ 514350 w 9791700"/>
              <a:gd name="connsiteY1" fmla="*/ 3486150 h 3962400"/>
              <a:gd name="connsiteX2" fmla="*/ 2171700 w 9791700"/>
              <a:gd name="connsiteY2" fmla="*/ 990600 h 3962400"/>
              <a:gd name="connsiteX3" fmla="*/ 3848100 w 9791700"/>
              <a:gd name="connsiteY3" fmla="*/ 3448050 h 3962400"/>
              <a:gd name="connsiteX4" fmla="*/ 6210300 w 9791700"/>
              <a:gd name="connsiteY4" fmla="*/ 3448050 h 3962400"/>
              <a:gd name="connsiteX5" fmla="*/ 9124950 w 9791700"/>
              <a:gd name="connsiteY5" fmla="*/ 0 h 3962400"/>
              <a:gd name="connsiteX6" fmla="*/ 9791700 w 9791700"/>
              <a:gd name="connsiteY6" fmla="*/ 0 h 3962400"/>
              <a:gd name="connsiteX7" fmla="*/ 6991350 w 9791700"/>
              <a:gd name="connsiteY7" fmla="*/ 3448050 h 3962400"/>
              <a:gd name="connsiteX8" fmla="*/ 6419850 w 9791700"/>
              <a:gd name="connsiteY8" fmla="*/ 3943350 h 3962400"/>
              <a:gd name="connsiteX9" fmla="*/ 3829050 w 9791700"/>
              <a:gd name="connsiteY9" fmla="*/ 3962400 h 3962400"/>
              <a:gd name="connsiteX10" fmla="*/ 2838450 w 9791700"/>
              <a:gd name="connsiteY10" fmla="*/ 2743200 h 3962400"/>
              <a:gd name="connsiteX11" fmla="*/ 2228850 w 9791700"/>
              <a:gd name="connsiteY11" fmla="*/ 1619250 h 3962400"/>
              <a:gd name="connsiteX12" fmla="*/ 1104900 w 9791700"/>
              <a:gd name="connsiteY12" fmla="*/ 3505200 h 3962400"/>
              <a:gd name="connsiteX13" fmla="*/ 628650 w 9791700"/>
              <a:gd name="connsiteY13" fmla="*/ 3867150 h 3962400"/>
              <a:gd name="connsiteX14" fmla="*/ 19050 w 9791700"/>
              <a:gd name="connsiteY14" fmla="*/ 3829050 h 3962400"/>
              <a:gd name="connsiteX15" fmla="*/ 0 w 9791700"/>
              <a:gd name="connsiteY15" fmla="*/ 3486150 h 3962400"/>
              <a:gd name="connsiteX0" fmla="*/ 0 w 9791700"/>
              <a:gd name="connsiteY0" fmla="*/ 3486150 h 4019550"/>
              <a:gd name="connsiteX1" fmla="*/ 514350 w 9791700"/>
              <a:gd name="connsiteY1" fmla="*/ 3486150 h 4019550"/>
              <a:gd name="connsiteX2" fmla="*/ 2171700 w 9791700"/>
              <a:gd name="connsiteY2" fmla="*/ 990600 h 4019550"/>
              <a:gd name="connsiteX3" fmla="*/ 3848100 w 9791700"/>
              <a:gd name="connsiteY3" fmla="*/ 3448050 h 4019550"/>
              <a:gd name="connsiteX4" fmla="*/ 6210300 w 9791700"/>
              <a:gd name="connsiteY4" fmla="*/ 3448050 h 4019550"/>
              <a:gd name="connsiteX5" fmla="*/ 9124950 w 9791700"/>
              <a:gd name="connsiteY5" fmla="*/ 0 h 4019550"/>
              <a:gd name="connsiteX6" fmla="*/ 9791700 w 9791700"/>
              <a:gd name="connsiteY6" fmla="*/ 0 h 4019550"/>
              <a:gd name="connsiteX7" fmla="*/ 6991350 w 9791700"/>
              <a:gd name="connsiteY7" fmla="*/ 3448050 h 4019550"/>
              <a:gd name="connsiteX8" fmla="*/ 6419850 w 9791700"/>
              <a:gd name="connsiteY8" fmla="*/ 3943350 h 4019550"/>
              <a:gd name="connsiteX9" fmla="*/ 3771900 w 9791700"/>
              <a:gd name="connsiteY9" fmla="*/ 4019550 h 4019550"/>
              <a:gd name="connsiteX10" fmla="*/ 2838450 w 9791700"/>
              <a:gd name="connsiteY10" fmla="*/ 2743200 h 4019550"/>
              <a:gd name="connsiteX11" fmla="*/ 2228850 w 9791700"/>
              <a:gd name="connsiteY11" fmla="*/ 1619250 h 4019550"/>
              <a:gd name="connsiteX12" fmla="*/ 1104900 w 9791700"/>
              <a:gd name="connsiteY12" fmla="*/ 3505200 h 4019550"/>
              <a:gd name="connsiteX13" fmla="*/ 628650 w 9791700"/>
              <a:gd name="connsiteY13" fmla="*/ 3867150 h 4019550"/>
              <a:gd name="connsiteX14" fmla="*/ 19050 w 9791700"/>
              <a:gd name="connsiteY14" fmla="*/ 3829050 h 4019550"/>
              <a:gd name="connsiteX15" fmla="*/ 0 w 9791700"/>
              <a:gd name="connsiteY15" fmla="*/ 3486150 h 4019550"/>
              <a:gd name="connsiteX0" fmla="*/ 0 w 9791700"/>
              <a:gd name="connsiteY0" fmla="*/ 3486150 h 4019550"/>
              <a:gd name="connsiteX1" fmla="*/ 514350 w 9791700"/>
              <a:gd name="connsiteY1" fmla="*/ 3486150 h 4019550"/>
              <a:gd name="connsiteX2" fmla="*/ 2171700 w 9791700"/>
              <a:gd name="connsiteY2" fmla="*/ 990600 h 4019550"/>
              <a:gd name="connsiteX3" fmla="*/ 3848100 w 9791700"/>
              <a:gd name="connsiteY3" fmla="*/ 3448050 h 4019550"/>
              <a:gd name="connsiteX4" fmla="*/ 6210300 w 9791700"/>
              <a:gd name="connsiteY4" fmla="*/ 3448050 h 4019550"/>
              <a:gd name="connsiteX5" fmla="*/ 9124950 w 9791700"/>
              <a:gd name="connsiteY5" fmla="*/ 0 h 4019550"/>
              <a:gd name="connsiteX6" fmla="*/ 9791700 w 9791700"/>
              <a:gd name="connsiteY6" fmla="*/ 0 h 4019550"/>
              <a:gd name="connsiteX7" fmla="*/ 6991350 w 9791700"/>
              <a:gd name="connsiteY7" fmla="*/ 3448050 h 4019550"/>
              <a:gd name="connsiteX8" fmla="*/ 6419850 w 9791700"/>
              <a:gd name="connsiteY8" fmla="*/ 3943350 h 4019550"/>
              <a:gd name="connsiteX9" fmla="*/ 3771900 w 9791700"/>
              <a:gd name="connsiteY9" fmla="*/ 4019550 h 4019550"/>
              <a:gd name="connsiteX10" fmla="*/ 2838450 w 9791700"/>
              <a:gd name="connsiteY10" fmla="*/ 2743200 h 4019550"/>
              <a:gd name="connsiteX11" fmla="*/ 2247900 w 9791700"/>
              <a:gd name="connsiteY11" fmla="*/ 1828800 h 4019550"/>
              <a:gd name="connsiteX12" fmla="*/ 1104900 w 9791700"/>
              <a:gd name="connsiteY12" fmla="*/ 3505200 h 4019550"/>
              <a:gd name="connsiteX13" fmla="*/ 628650 w 9791700"/>
              <a:gd name="connsiteY13" fmla="*/ 3867150 h 4019550"/>
              <a:gd name="connsiteX14" fmla="*/ 19050 w 9791700"/>
              <a:gd name="connsiteY14" fmla="*/ 3829050 h 4019550"/>
              <a:gd name="connsiteX15" fmla="*/ 0 w 9791700"/>
              <a:gd name="connsiteY15" fmla="*/ 3486150 h 4019550"/>
              <a:gd name="connsiteX0" fmla="*/ 0 w 9791700"/>
              <a:gd name="connsiteY0" fmla="*/ 3486150 h 4019550"/>
              <a:gd name="connsiteX1" fmla="*/ 514350 w 9791700"/>
              <a:gd name="connsiteY1" fmla="*/ 3486150 h 4019550"/>
              <a:gd name="connsiteX2" fmla="*/ 2171701 w 9791700"/>
              <a:gd name="connsiteY2" fmla="*/ 311837 h 4019550"/>
              <a:gd name="connsiteX3" fmla="*/ 3848100 w 9791700"/>
              <a:gd name="connsiteY3" fmla="*/ 3448050 h 4019550"/>
              <a:gd name="connsiteX4" fmla="*/ 6210300 w 9791700"/>
              <a:gd name="connsiteY4" fmla="*/ 3448050 h 4019550"/>
              <a:gd name="connsiteX5" fmla="*/ 9124950 w 9791700"/>
              <a:gd name="connsiteY5" fmla="*/ 0 h 4019550"/>
              <a:gd name="connsiteX6" fmla="*/ 9791700 w 9791700"/>
              <a:gd name="connsiteY6" fmla="*/ 0 h 4019550"/>
              <a:gd name="connsiteX7" fmla="*/ 6991350 w 9791700"/>
              <a:gd name="connsiteY7" fmla="*/ 3448050 h 4019550"/>
              <a:gd name="connsiteX8" fmla="*/ 6419850 w 9791700"/>
              <a:gd name="connsiteY8" fmla="*/ 3943350 h 4019550"/>
              <a:gd name="connsiteX9" fmla="*/ 3771900 w 9791700"/>
              <a:gd name="connsiteY9" fmla="*/ 4019550 h 4019550"/>
              <a:gd name="connsiteX10" fmla="*/ 2838450 w 9791700"/>
              <a:gd name="connsiteY10" fmla="*/ 2743200 h 4019550"/>
              <a:gd name="connsiteX11" fmla="*/ 2247900 w 9791700"/>
              <a:gd name="connsiteY11" fmla="*/ 1828800 h 4019550"/>
              <a:gd name="connsiteX12" fmla="*/ 1104900 w 9791700"/>
              <a:gd name="connsiteY12" fmla="*/ 3505200 h 4019550"/>
              <a:gd name="connsiteX13" fmla="*/ 628650 w 9791700"/>
              <a:gd name="connsiteY13" fmla="*/ 3867150 h 4019550"/>
              <a:gd name="connsiteX14" fmla="*/ 19050 w 9791700"/>
              <a:gd name="connsiteY14" fmla="*/ 3829050 h 4019550"/>
              <a:gd name="connsiteX15" fmla="*/ 0 w 9791700"/>
              <a:gd name="connsiteY15" fmla="*/ 3486150 h 4019550"/>
              <a:gd name="connsiteX0" fmla="*/ 0 w 9791700"/>
              <a:gd name="connsiteY0" fmla="*/ 3486150 h 4019550"/>
              <a:gd name="connsiteX1" fmla="*/ 514350 w 9791700"/>
              <a:gd name="connsiteY1" fmla="*/ 3486150 h 4019550"/>
              <a:gd name="connsiteX2" fmla="*/ 2171701 w 9791700"/>
              <a:gd name="connsiteY2" fmla="*/ 311837 h 4019550"/>
              <a:gd name="connsiteX3" fmla="*/ 3848100 w 9791700"/>
              <a:gd name="connsiteY3" fmla="*/ 3448050 h 4019550"/>
              <a:gd name="connsiteX4" fmla="*/ 6210300 w 9791700"/>
              <a:gd name="connsiteY4" fmla="*/ 3448050 h 4019550"/>
              <a:gd name="connsiteX5" fmla="*/ 9124950 w 9791700"/>
              <a:gd name="connsiteY5" fmla="*/ 0 h 4019550"/>
              <a:gd name="connsiteX6" fmla="*/ 9791700 w 9791700"/>
              <a:gd name="connsiteY6" fmla="*/ 0 h 4019550"/>
              <a:gd name="connsiteX7" fmla="*/ 6991350 w 9791700"/>
              <a:gd name="connsiteY7" fmla="*/ 3448050 h 4019550"/>
              <a:gd name="connsiteX8" fmla="*/ 6419850 w 9791700"/>
              <a:gd name="connsiteY8" fmla="*/ 3943350 h 4019550"/>
              <a:gd name="connsiteX9" fmla="*/ 3771900 w 9791700"/>
              <a:gd name="connsiteY9" fmla="*/ 4019550 h 4019550"/>
              <a:gd name="connsiteX10" fmla="*/ 2838450 w 9791700"/>
              <a:gd name="connsiteY10" fmla="*/ 2743200 h 4019550"/>
              <a:gd name="connsiteX11" fmla="*/ 2216735 w 9791700"/>
              <a:gd name="connsiteY11" fmla="*/ 1335155 h 4019550"/>
              <a:gd name="connsiteX12" fmla="*/ 1104900 w 9791700"/>
              <a:gd name="connsiteY12" fmla="*/ 3505200 h 4019550"/>
              <a:gd name="connsiteX13" fmla="*/ 628650 w 9791700"/>
              <a:gd name="connsiteY13" fmla="*/ 3867150 h 4019550"/>
              <a:gd name="connsiteX14" fmla="*/ 19050 w 9791700"/>
              <a:gd name="connsiteY14" fmla="*/ 3829050 h 4019550"/>
              <a:gd name="connsiteX15" fmla="*/ 0 w 9791700"/>
              <a:gd name="connsiteY15" fmla="*/ 3486150 h 4019550"/>
              <a:gd name="connsiteX0" fmla="*/ 43281 w 9834981"/>
              <a:gd name="connsiteY0" fmla="*/ 3486150 h 4045020"/>
              <a:gd name="connsiteX1" fmla="*/ 557631 w 9834981"/>
              <a:gd name="connsiteY1" fmla="*/ 3486150 h 4045020"/>
              <a:gd name="connsiteX2" fmla="*/ 2214982 w 9834981"/>
              <a:gd name="connsiteY2" fmla="*/ 311837 h 4045020"/>
              <a:gd name="connsiteX3" fmla="*/ 3891381 w 9834981"/>
              <a:gd name="connsiteY3" fmla="*/ 3448050 h 4045020"/>
              <a:gd name="connsiteX4" fmla="*/ 6253581 w 9834981"/>
              <a:gd name="connsiteY4" fmla="*/ 3448050 h 4045020"/>
              <a:gd name="connsiteX5" fmla="*/ 9168231 w 9834981"/>
              <a:gd name="connsiteY5" fmla="*/ 0 h 4045020"/>
              <a:gd name="connsiteX6" fmla="*/ 9834981 w 9834981"/>
              <a:gd name="connsiteY6" fmla="*/ 0 h 4045020"/>
              <a:gd name="connsiteX7" fmla="*/ 7034631 w 9834981"/>
              <a:gd name="connsiteY7" fmla="*/ 3448050 h 4045020"/>
              <a:gd name="connsiteX8" fmla="*/ 6463131 w 9834981"/>
              <a:gd name="connsiteY8" fmla="*/ 3943350 h 4045020"/>
              <a:gd name="connsiteX9" fmla="*/ 3815181 w 9834981"/>
              <a:gd name="connsiteY9" fmla="*/ 4019550 h 4045020"/>
              <a:gd name="connsiteX10" fmla="*/ 2881731 w 9834981"/>
              <a:gd name="connsiteY10" fmla="*/ 2743200 h 4045020"/>
              <a:gd name="connsiteX11" fmla="*/ 2260016 w 9834981"/>
              <a:gd name="connsiteY11" fmla="*/ 1335155 h 4045020"/>
              <a:gd name="connsiteX12" fmla="*/ 1148181 w 9834981"/>
              <a:gd name="connsiteY12" fmla="*/ 3505200 h 4045020"/>
              <a:gd name="connsiteX13" fmla="*/ 671931 w 9834981"/>
              <a:gd name="connsiteY13" fmla="*/ 3867150 h 4045020"/>
              <a:gd name="connsiteX14" fmla="*/ 0 w 9834981"/>
              <a:gd name="connsiteY14" fmla="*/ 4045020 h 4045020"/>
              <a:gd name="connsiteX15" fmla="*/ 43281 w 9834981"/>
              <a:gd name="connsiteY15" fmla="*/ 3486150 h 4045020"/>
              <a:gd name="connsiteX0" fmla="*/ 43281 w 9834981"/>
              <a:gd name="connsiteY0" fmla="*/ 3486150 h 4050402"/>
              <a:gd name="connsiteX1" fmla="*/ 557631 w 9834981"/>
              <a:gd name="connsiteY1" fmla="*/ 3486150 h 4050402"/>
              <a:gd name="connsiteX2" fmla="*/ 2214982 w 9834981"/>
              <a:gd name="connsiteY2" fmla="*/ 311837 h 4050402"/>
              <a:gd name="connsiteX3" fmla="*/ 3891381 w 9834981"/>
              <a:gd name="connsiteY3" fmla="*/ 3448050 h 4050402"/>
              <a:gd name="connsiteX4" fmla="*/ 6253581 w 9834981"/>
              <a:gd name="connsiteY4" fmla="*/ 3448050 h 4050402"/>
              <a:gd name="connsiteX5" fmla="*/ 9168231 w 9834981"/>
              <a:gd name="connsiteY5" fmla="*/ 0 h 4050402"/>
              <a:gd name="connsiteX6" fmla="*/ 9834981 w 9834981"/>
              <a:gd name="connsiteY6" fmla="*/ 0 h 4050402"/>
              <a:gd name="connsiteX7" fmla="*/ 7034631 w 9834981"/>
              <a:gd name="connsiteY7" fmla="*/ 3448050 h 4050402"/>
              <a:gd name="connsiteX8" fmla="*/ 6463131 w 9834981"/>
              <a:gd name="connsiteY8" fmla="*/ 3943350 h 4050402"/>
              <a:gd name="connsiteX9" fmla="*/ 3597025 w 9834981"/>
              <a:gd name="connsiteY9" fmla="*/ 4050402 h 4050402"/>
              <a:gd name="connsiteX10" fmla="*/ 2881731 w 9834981"/>
              <a:gd name="connsiteY10" fmla="*/ 2743200 h 4050402"/>
              <a:gd name="connsiteX11" fmla="*/ 2260016 w 9834981"/>
              <a:gd name="connsiteY11" fmla="*/ 1335155 h 4050402"/>
              <a:gd name="connsiteX12" fmla="*/ 1148181 w 9834981"/>
              <a:gd name="connsiteY12" fmla="*/ 3505200 h 4050402"/>
              <a:gd name="connsiteX13" fmla="*/ 671931 w 9834981"/>
              <a:gd name="connsiteY13" fmla="*/ 3867150 h 4050402"/>
              <a:gd name="connsiteX14" fmla="*/ 0 w 9834981"/>
              <a:gd name="connsiteY14" fmla="*/ 4045020 h 4050402"/>
              <a:gd name="connsiteX15" fmla="*/ 43281 w 9834981"/>
              <a:gd name="connsiteY15" fmla="*/ 3486150 h 4050402"/>
              <a:gd name="connsiteX0" fmla="*/ 43281 w 9834981"/>
              <a:gd name="connsiteY0" fmla="*/ 3486150 h 4050402"/>
              <a:gd name="connsiteX1" fmla="*/ 557631 w 9834981"/>
              <a:gd name="connsiteY1" fmla="*/ 3486150 h 4050402"/>
              <a:gd name="connsiteX2" fmla="*/ 2214982 w 9834981"/>
              <a:gd name="connsiteY2" fmla="*/ 311837 h 4050402"/>
              <a:gd name="connsiteX3" fmla="*/ 3891381 w 9834981"/>
              <a:gd name="connsiteY3" fmla="*/ 3448050 h 4050402"/>
              <a:gd name="connsiteX4" fmla="*/ 6253581 w 9834981"/>
              <a:gd name="connsiteY4" fmla="*/ 3448050 h 4050402"/>
              <a:gd name="connsiteX5" fmla="*/ 9168231 w 9834981"/>
              <a:gd name="connsiteY5" fmla="*/ 0 h 4050402"/>
              <a:gd name="connsiteX6" fmla="*/ 9834981 w 9834981"/>
              <a:gd name="connsiteY6" fmla="*/ 0 h 4050402"/>
              <a:gd name="connsiteX7" fmla="*/ 7034631 w 9834981"/>
              <a:gd name="connsiteY7" fmla="*/ 3448050 h 4050402"/>
              <a:gd name="connsiteX8" fmla="*/ 6463131 w 9834981"/>
              <a:gd name="connsiteY8" fmla="*/ 3943350 h 4050402"/>
              <a:gd name="connsiteX9" fmla="*/ 3597025 w 9834981"/>
              <a:gd name="connsiteY9" fmla="*/ 4050402 h 4050402"/>
              <a:gd name="connsiteX10" fmla="*/ 2881731 w 9834981"/>
              <a:gd name="connsiteY10" fmla="*/ 2743200 h 4050402"/>
              <a:gd name="connsiteX11" fmla="*/ 2260016 w 9834981"/>
              <a:gd name="connsiteY11" fmla="*/ 1335155 h 4050402"/>
              <a:gd name="connsiteX12" fmla="*/ 1148181 w 9834981"/>
              <a:gd name="connsiteY12" fmla="*/ 3505200 h 4050402"/>
              <a:gd name="connsiteX13" fmla="*/ 765426 w 9834981"/>
              <a:gd name="connsiteY13" fmla="*/ 4021415 h 4050402"/>
              <a:gd name="connsiteX14" fmla="*/ 0 w 9834981"/>
              <a:gd name="connsiteY14" fmla="*/ 4045020 h 4050402"/>
              <a:gd name="connsiteX15" fmla="*/ 43281 w 9834981"/>
              <a:gd name="connsiteY15" fmla="*/ 3486150 h 4050402"/>
              <a:gd name="connsiteX0" fmla="*/ 43281 w 9834981"/>
              <a:gd name="connsiteY0" fmla="*/ 3486150 h 4050402"/>
              <a:gd name="connsiteX1" fmla="*/ 557631 w 9834981"/>
              <a:gd name="connsiteY1" fmla="*/ 3486150 h 4050402"/>
              <a:gd name="connsiteX2" fmla="*/ 2214982 w 9834981"/>
              <a:gd name="connsiteY2" fmla="*/ 311837 h 4050402"/>
              <a:gd name="connsiteX3" fmla="*/ 3891381 w 9834981"/>
              <a:gd name="connsiteY3" fmla="*/ 3448050 h 4050402"/>
              <a:gd name="connsiteX4" fmla="*/ 6253581 w 9834981"/>
              <a:gd name="connsiteY4" fmla="*/ 3448050 h 4050402"/>
              <a:gd name="connsiteX5" fmla="*/ 9168231 w 9834981"/>
              <a:gd name="connsiteY5" fmla="*/ 0 h 4050402"/>
              <a:gd name="connsiteX6" fmla="*/ 9834981 w 9834981"/>
              <a:gd name="connsiteY6" fmla="*/ 0 h 4050402"/>
              <a:gd name="connsiteX7" fmla="*/ 7034631 w 9834981"/>
              <a:gd name="connsiteY7" fmla="*/ 3448050 h 4050402"/>
              <a:gd name="connsiteX8" fmla="*/ 6463131 w 9834981"/>
              <a:gd name="connsiteY8" fmla="*/ 3943350 h 4050402"/>
              <a:gd name="connsiteX9" fmla="*/ 3597025 w 9834981"/>
              <a:gd name="connsiteY9" fmla="*/ 4050402 h 4050402"/>
              <a:gd name="connsiteX10" fmla="*/ 2725905 w 9834981"/>
              <a:gd name="connsiteY10" fmla="*/ 2650642 h 4050402"/>
              <a:gd name="connsiteX11" fmla="*/ 2260016 w 9834981"/>
              <a:gd name="connsiteY11" fmla="*/ 1335155 h 4050402"/>
              <a:gd name="connsiteX12" fmla="*/ 1148181 w 9834981"/>
              <a:gd name="connsiteY12" fmla="*/ 3505200 h 4050402"/>
              <a:gd name="connsiteX13" fmla="*/ 765426 w 9834981"/>
              <a:gd name="connsiteY13" fmla="*/ 4021415 h 4050402"/>
              <a:gd name="connsiteX14" fmla="*/ 0 w 9834981"/>
              <a:gd name="connsiteY14" fmla="*/ 4045020 h 4050402"/>
              <a:gd name="connsiteX15" fmla="*/ 43281 w 9834981"/>
              <a:gd name="connsiteY15" fmla="*/ 3486150 h 4050402"/>
              <a:gd name="connsiteX0" fmla="*/ 43281 w 9834981"/>
              <a:gd name="connsiteY0" fmla="*/ 3486150 h 4050402"/>
              <a:gd name="connsiteX1" fmla="*/ 557631 w 9834981"/>
              <a:gd name="connsiteY1" fmla="*/ 3486150 h 4050402"/>
              <a:gd name="connsiteX2" fmla="*/ 2214982 w 9834981"/>
              <a:gd name="connsiteY2" fmla="*/ 311837 h 4050402"/>
              <a:gd name="connsiteX3" fmla="*/ 3891381 w 9834981"/>
              <a:gd name="connsiteY3" fmla="*/ 3448050 h 4050402"/>
              <a:gd name="connsiteX4" fmla="*/ 6253581 w 9834981"/>
              <a:gd name="connsiteY4" fmla="*/ 3448050 h 4050402"/>
              <a:gd name="connsiteX5" fmla="*/ 9168231 w 9834981"/>
              <a:gd name="connsiteY5" fmla="*/ 0 h 4050402"/>
              <a:gd name="connsiteX6" fmla="*/ 9834981 w 9834981"/>
              <a:gd name="connsiteY6" fmla="*/ 0 h 4050402"/>
              <a:gd name="connsiteX7" fmla="*/ 7034631 w 9834981"/>
              <a:gd name="connsiteY7" fmla="*/ 3448050 h 4050402"/>
              <a:gd name="connsiteX8" fmla="*/ 6463131 w 9834981"/>
              <a:gd name="connsiteY8" fmla="*/ 3943350 h 4050402"/>
              <a:gd name="connsiteX9" fmla="*/ 3597025 w 9834981"/>
              <a:gd name="connsiteY9" fmla="*/ 4050402 h 4050402"/>
              <a:gd name="connsiteX10" fmla="*/ 2881730 w 9834981"/>
              <a:gd name="connsiteY10" fmla="*/ 2588936 h 4050402"/>
              <a:gd name="connsiteX11" fmla="*/ 2260016 w 9834981"/>
              <a:gd name="connsiteY11" fmla="*/ 1335155 h 4050402"/>
              <a:gd name="connsiteX12" fmla="*/ 1148181 w 9834981"/>
              <a:gd name="connsiteY12" fmla="*/ 3505200 h 4050402"/>
              <a:gd name="connsiteX13" fmla="*/ 765426 w 9834981"/>
              <a:gd name="connsiteY13" fmla="*/ 4021415 h 4050402"/>
              <a:gd name="connsiteX14" fmla="*/ 0 w 9834981"/>
              <a:gd name="connsiteY14" fmla="*/ 4045020 h 4050402"/>
              <a:gd name="connsiteX15" fmla="*/ 43281 w 9834981"/>
              <a:gd name="connsiteY15" fmla="*/ 3486150 h 4050402"/>
              <a:gd name="connsiteX0" fmla="*/ 43281 w 9834981"/>
              <a:gd name="connsiteY0" fmla="*/ 3486150 h 4050402"/>
              <a:gd name="connsiteX1" fmla="*/ 557631 w 9834981"/>
              <a:gd name="connsiteY1" fmla="*/ 3486150 h 4050402"/>
              <a:gd name="connsiteX2" fmla="*/ 2214982 w 9834981"/>
              <a:gd name="connsiteY2" fmla="*/ 311837 h 4050402"/>
              <a:gd name="connsiteX3" fmla="*/ 3891381 w 9834981"/>
              <a:gd name="connsiteY3" fmla="*/ 3448050 h 4050402"/>
              <a:gd name="connsiteX4" fmla="*/ 6253581 w 9834981"/>
              <a:gd name="connsiteY4" fmla="*/ 3448050 h 4050402"/>
              <a:gd name="connsiteX5" fmla="*/ 9168231 w 9834981"/>
              <a:gd name="connsiteY5" fmla="*/ 0 h 4050402"/>
              <a:gd name="connsiteX6" fmla="*/ 9834981 w 9834981"/>
              <a:gd name="connsiteY6" fmla="*/ 0 h 4050402"/>
              <a:gd name="connsiteX7" fmla="*/ 7034631 w 9834981"/>
              <a:gd name="connsiteY7" fmla="*/ 3448050 h 4050402"/>
              <a:gd name="connsiteX8" fmla="*/ 6463131 w 9834981"/>
              <a:gd name="connsiteY8" fmla="*/ 3943350 h 4050402"/>
              <a:gd name="connsiteX9" fmla="*/ 3597025 w 9834981"/>
              <a:gd name="connsiteY9" fmla="*/ 4050402 h 4050402"/>
              <a:gd name="connsiteX10" fmla="*/ 2881730 w 9834981"/>
              <a:gd name="connsiteY10" fmla="*/ 2588936 h 4050402"/>
              <a:gd name="connsiteX11" fmla="*/ 2228851 w 9834981"/>
              <a:gd name="connsiteY11" fmla="*/ 1458566 h 4050402"/>
              <a:gd name="connsiteX12" fmla="*/ 1148181 w 9834981"/>
              <a:gd name="connsiteY12" fmla="*/ 3505200 h 4050402"/>
              <a:gd name="connsiteX13" fmla="*/ 765426 w 9834981"/>
              <a:gd name="connsiteY13" fmla="*/ 4021415 h 4050402"/>
              <a:gd name="connsiteX14" fmla="*/ 0 w 9834981"/>
              <a:gd name="connsiteY14" fmla="*/ 4045020 h 4050402"/>
              <a:gd name="connsiteX15" fmla="*/ 43281 w 9834981"/>
              <a:gd name="connsiteY15" fmla="*/ 3486150 h 4050402"/>
              <a:gd name="connsiteX0" fmla="*/ 43281 w 9834981"/>
              <a:gd name="connsiteY0" fmla="*/ 3486150 h 4050402"/>
              <a:gd name="connsiteX1" fmla="*/ 557631 w 9834981"/>
              <a:gd name="connsiteY1" fmla="*/ 3486150 h 4050402"/>
              <a:gd name="connsiteX2" fmla="*/ 2214982 w 9834981"/>
              <a:gd name="connsiteY2" fmla="*/ 311837 h 4050402"/>
              <a:gd name="connsiteX3" fmla="*/ 3891381 w 9834981"/>
              <a:gd name="connsiteY3" fmla="*/ 3448050 h 4050402"/>
              <a:gd name="connsiteX4" fmla="*/ 6253581 w 9834981"/>
              <a:gd name="connsiteY4" fmla="*/ 3448050 h 4050402"/>
              <a:gd name="connsiteX5" fmla="*/ 9168231 w 9834981"/>
              <a:gd name="connsiteY5" fmla="*/ 0 h 4050402"/>
              <a:gd name="connsiteX6" fmla="*/ 9834981 w 9834981"/>
              <a:gd name="connsiteY6" fmla="*/ 0 h 4050402"/>
              <a:gd name="connsiteX7" fmla="*/ 7034631 w 9834981"/>
              <a:gd name="connsiteY7" fmla="*/ 3448050 h 4050402"/>
              <a:gd name="connsiteX8" fmla="*/ 6463131 w 9834981"/>
              <a:gd name="connsiteY8" fmla="*/ 3943350 h 4050402"/>
              <a:gd name="connsiteX9" fmla="*/ 3597025 w 9834981"/>
              <a:gd name="connsiteY9" fmla="*/ 4050402 h 4050402"/>
              <a:gd name="connsiteX10" fmla="*/ 2788235 w 9834981"/>
              <a:gd name="connsiteY10" fmla="*/ 2619789 h 4050402"/>
              <a:gd name="connsiteX11" fmla="*/ 2228851 w 9834981"/>
              <a:gd name="connsiteY11" fmla="*/ 1458566 h 4050402"/>
              <a:gd name="connsiteX12" fmla="*/ 1148181 w 9834981"/>
              <a:gd name="connsiteY12" fmla="*/ 3505200 h 4050402"/>
              <a:gd name="connsiteX13" fmla="*/ 765426 w 9834981"/>
              <a:gd name="connsiteY13" fmla="*/ 4021415 h 4050402"/>
              <a:gd name="connsiteX14" fmla="*/ 0 w 9834981"/>
              <a:gd name="connsiteY14" fmla="*/ 4045020 h 4050402"/>
              <a:gd name="connsiteX15" fmla="*/ 43281 w 9834981"/>
              <a:gd name="connsiteY15" fmla="*/ 3486150 h 4050402"/>
              <a:gd name="connsiteX0" fmla="*/ 43281 w 9834981"/>
              <a:gd name="connsiteY0" fmla="*/ 3486150 h 4063131"/>
              <a:gd name="connsiteX1" fmla="*/ 557631 w 9834981"/>
              <a:gd name="connsiteY1" fmla="*/ 3486150 h 4063131"/>
              <a:gd name="connsiteX2" fmla="*/ 2214982 w 9834981"/>
              <a:gd name="connsiteY2" fmla="*/ 311837 h 4063131"/>
              <a:gd name="connsiteX3" fmla="*/ 3891381 w 9834981"/>
              <a:gd name="connsiteY3" fmla="*/ 3448050 h 4063131"/>
              <a:gd name="connsiteX4" fmla="*/ 6253581 w 9834981"/>
              <a:gd name="connsiteY4" fmla="*/ 3448050 h 4063131"/>
              <a:gd name="connsiteX5" fmla="*/ 9168231 w 9834981"/>
              <a:gd name="connsiteY5" fmla="*/ 0 h 4063131"/>
              <a:gd name="connsiteX6" fmla="*/ 9834981 w 9834981"/>
              <a:gd name="connsiteY6" fmla="*/ 0 h 4063131"/>
              <a:gd name="connsiteX7" fmla="*/ 7034631 w 9834981"/>
              <a:gd name="connsiteY7" fmla="*/ 3448050 h 4063131"/>
              <a:gd name="connsiteX8" fmla="*/ 6503462 w 9834981"/>
              <a:gd name="connsiteY8" fmla="*/ 4063131 h 4063131"/>
              <a:gd name="connsiteX9" fmla="*/ 3597025 w 9834981"/>
              <a:gd name="connsiteY9" fmla="*/ 4050402 h 4063131"/>
              <a:gd name="connsiteX10" fmla="*/ 2788235 w 9834981"/>
              <a:gd name="connsiteY10" fmla="*/ 2619789 h 4063131"/>
              <a:gd name="connsiteX11" fmla="*/ 2228851 w 9834981"/>
              <a:gd name="connsiteY11" fmla="*/ 1458566 h 4063131"/>
              <a:gd name="connsiteX12" fmla="*/ 1148181 w 9834981"/>
              <a:gd name="connsiteY12" fmla="*/ 3505200 h 4063131"/>
              <a:gd name="connsiteX13" fmla="*/ 765426 w 9834981"/>
              <a:gd name="connsiteY13" fmla="*/ 4021415 h 4063131"/>
              <a:gd name="connsiteX14" fmla="*/ 0 w 9834981"/>
              <a:gd name="connsiteY14" fmla="*/ 4045020 h 4063131"/>
              <a:gd name="connsiteX15" fmla="*/ 43281 w 9834981"/>
              <a:gd name="connsiteY15" fmla="*/ 3486150 h 40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834981" h="4063131">
                <a:moveTo>
                  <a:pt x="43281" y="3486150"/>
                </a:moveTo>
                <a:lnTo>
                  <a:pt x="557631" y="3486150"/>
                </a:lnTo>
                <a:lnTo>
                  <a:pt x="2214982" y="311837"/>
                </a:lnTo>
                <a:lnTo>
                  <a:pt x="3891381" y="3448050"/>
                </a:lnTo>
                <a:lnTo>
                  <a:pt x="6253581" y="3448050"/>
                </a:lnTo>
                <a:lnTo>
                  <a:pt x="9168231" y="0"/>
                </a:lnTo>
                <a:lnTo>
                  <a:pt x="9834981" y="0"/>
                </a:lnTo>
                <a:lnTo>
                  <a:pt x="7034631" y="3448050"/>
                </a:lnTo>
                <a:lnTo>
                  <a:pt x="6503462" y="4063131"/>
                </a:lnTo>
                <a:lnTo>
                  <a:pt x="3597025" y="4050402"/>
                </a:lnTo>
                <a:cubicBezTo>
                  <a:pt x="3285875" y="3624952"/>
                  <a:pt x="3016264" y="3051762"/>
                  <a:pt x="2788235" y="2619789"/>
                </a:cubicBezTo>
                <a:cubicBezTo>
                  <a:pt x="2560206" y="2187816"/>
                  <a:pt x="2432051" y="1833216"/>
                  <a:pt x="2228851" y="1458566"/>
                </a:cubicBezTo>
                <a:lnTo>
                  <a:pt x="1148181" y="3505200"/>
                </a:lnTo>
                <a:lnTo>
                  <a:pt x="765426" y="4021415"/>
                </a:lnTo>
                <a:lnTo>
                  <a:pt x="0" y="4045020"/>
                </a:lnTo>
                <a:lnTo>
                  <a:pt x="43281" y="348615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C52BB-67BC-4794-977A-01A143A1C04C}"/>
              </a:ext>
            </a:extLst>
          </p:cNvPr>
          <p:cNvSpPr txBox="1"/>
          <p:nvPr/>
        </p:nvSpPr>
        <p:spPr>
          <a:xfrm>
            <a:off x="1844308" y="479500"/>
            <a:ext cx="10145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Cinderella as ‘Rise-Fall-Rise’</a:t>
            </a:r>
          </a:p>
        </p:txBody>
      </p:sp>
    </p:spTree>
    <p:extLst>
      <p:ext uri="{BB962C8B-B14F-4D97-AF65-F5344CB8AC3E}">
        <p14:creationId xmlns:p14="http://schemas.microsoft.com/office/powerpoint/2010/main" val="10952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F2A5271-7DD4-4C8D-9B47-0D62752C35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319617" y="1564341"/>
            <a:ext cx="8390966" cy="3729318"/>
          </a:xfrm>
          <a:custGeom>
            <a:avLst/>
            <a:gdLst>
              <a:gd name="connsiteX0" fmla="*/ 71717 w 8390964"/>
              <a:gd name="connsiteY0" fmla="*/ 2832847 h 5074024"/>
              <a:gd name="connsiteX1" fmla="*/ 627529 w 8390964"/>
              <a:gd name="connsiteY1" fmla="*/ 2814918 h 5074024"/>
              <a:gd name="connsiteX2" fmla="*/ 3621741 w 8390964"/>
              <a:gd name="connsiteY2" fmla="*/ 0 h 5074024"/>
              <a:gd name="connsiteX3" fmla="*/ 7171764 w 8390964"/>
              <a:gd name="connsiteY3" fmla="*/ 4607859 h 5074024"/>
              <a:gd name="connsiteX4" fmla="*/ 8390964 w 8390964"/>
              <a:gd name="connsiteY4" fmla="*/ 4589929 h 5074024"/>
              <a:gd name="connsiteX5" fmla="*/ 8390964 w 8390964"/>
              <a:gd name="connsiteY5" fmla="*/ 5074024 h 5074024"/>
              <a:gd name="connsiteX6" fmla="*/ 7046259 w 8390964"/>
              <a:gd name="connsiteY6" fmla="*/ 5074024 h 5074024"/>
              <a:gd name="connsiteX7" fmla="*/ 3585882 w 8390964"/>
              <a:gd name="connsiteY7" fmla="*/ 699247 h 5074024"/>
              <a:gd name="connsiteX8" fmla="*/ 1219200 w 8390964"/>
              <a:gd name="connsiteY8" fmla="*/ 2850777 h 5074024"/>
              <a:gd name="connsiteX9" fmla="*/ 824753 w 8390964"/>
              <a:gd name="connsiteY9" fmla="*/ 3137647 h 5074024"/>
              <a:gd name="connsiteX10" fmla="*/ 0 w 8390964"/>
              <a:gd name="connsiteY10" fmla="*/ 3173506 h 5074024"/>
              <a:gd name="connsiteX11" fmla="*/ 71717 w 8390964"/>
              <a:gd name="connsiteY11" fmla="*/ 2832847 h 5074024"/>
              <a:gd name="connsiteX0" fmla="*/ 71717 w 9538446"/>
              <a:gd name="connsiteY0" fmla="*/ 2832847 h 5074024"/>
              <a:gd name="connsiteX1" fmla="*/ 627529 w 9538446"/>
              <a:gd name="connsiteY1" fmla="*/ 2814918 h 5074024"/>
              <a:gd name="connsiteX2" fmla="*/ 3621741 w 9538446"/>
              <a:gd name="connsiteY2" fmla="*/ 0 h 5074024"/>
              <a:gd name="connsiteX3" fmla="*/ 7171764 w 9538446"/>
              <a:gd name="connsiteY3" fmla="*/ 4607859 h 5074024"/>
              <a:gd name="connsiteX4" fmla="*/ 9538446 w 9538446"/>
              <a:gd name="connsiteY4" fmla="*/ 4625788 h 5074024"/>
              <a:gd name="connsiteX5" fmla="*/ 8390964 w 9538446"/>
              <a:gd name="connsiteY5" fmla="*/ 5074024 h 5074024"/>
              <a:gd name="connsiteX6" fmla="*/ 7046259 w 9538446"/>
              <a:gd name="connsiteY6" fmla="*/ 5074024 h 5074024"/>
              <a:gd name="connsiteX7" fmla="*/ 3585882 w 9538446"/>
              <a:gd name="connsiteY7" fmla="*/ 699247 h 5074024"/>
              <a:gd name="connsiteX8" fmla="*/ 1219200 w 9538446"/>
              <a:gd name="connsiteY8" fmla="*/ 2850777 h 5074024"/>
              <a:gd name="connsiteX9" fmla="*/ 824753 w 9538446"/>
              <a:gd name="connsiteY9" fmla="*/ 3137647 h 5074024"/>
              <a:gd name="connsiteX10" fmla="*/ 0 w 9538446"/>
              <a:gd name="connsiteY10" fmla="*/ 3173506 h 5074024"/>
              <a:gd name="connsiteX11" fmla="*/ 71717 w 9538446"/>
              <a:gd name="connsiteY11" fmla="*/ 2832847 h 5074024"/>
              <a:gd name="connsiteX0" fmla="*/ 71717 w 9538446"/>
              <a:gd name="connsiteY0" fmla="*/ 2832847 h 5074024"/>
              <a:gd name="connsiteX1" fmla="*/ 627529 w 9538446"/>
              <a:gd name="connsiteY1" fmla="*/ 2814918 h 5074024"/>
              <a:gd name="connsiteX2" fmla="*/ 3621741 w 9538446"/>
              <a:gd name="connsiteY2" fmla="*/ 0 h 5074024"/>
              <a:gd name="connsiteX3" fmla="*/ 7171764 w 9538446"/>
              <a:gd name="connsiteY3" fmla="*/ 4607859 h 5074024"/>
              <a:gd name="connsiteX4" fmla="*/ 9538446 w 9538446"/>
              <a:gd name="connsiteY4" fmla="*/ 4625788 h 5074024"/>
              <a:gd name="connsiteX5" fmla="*/ 9466729 w 9538446"/>
              <a:gd name="connsiteY5" fmla="*/ 5038165 h 5074024"/>
              <a:gd name="connsiteX6" fmla="*/ 7046259 w 9538446"/>
              <a:gd name="connsiteY6" fmla="*/ 5074024 h 5074024"/>
              <a:gd name="connsiteX7" fmla="*/ 3585882 w 9538446"/>
              <a:gd name="connsiteY7" fmla="*/ 699247 h 5074024"/>
              <a:gd name="connsiteX8" fmla="*/ 1219200 w 9538446"/>
              <a:gd name="connsiteY8" fmla="*/ 2850777 h 5074024"/>
              <a:gd name="connsiteX9" fmla="*/ 824753 w 9538446"/>
              <a:gd name="connsiteY9" fmla="*/ 3137647 h 5074024"/>
              <a:gd name="connsiteX10" fmla="*/ 0 w 9538446"/>
              <a:gd name="connsiteY10" fmla="*/ 3173506 h 5074024"/>
              <a:gd name="connsiteX11" fmla="*/ 71717 w 9538446"/>
              <a:gd name="connsiteY11" fmla="*/ 2832847 h 5074024"/>
              <a:gd name="connsiteX0" fmla="*/ 71717 w 9538446"/>
              <a:gd name="connsiteY0" fmla="*/ 2832847 h 5038165"/>
              <a:gd name="connsiteX1" fmla="*/ 627529 w 9538446"/>
              <a:gd name="connsiteY1" fmla="*/ 2814918 h 5038165"/>
              <a:gd name="connsiteX2" fmla="*/ 3621741 w 9538446"/>
              <a:gd name="connsiteY2" fmla="*/ 0 h 5038165"/>
              <a:gd name="connsiteX3" fmla="*/ 7171764 w 9538446"/>
              <a:gd name="connsiteY3" fmla="*/ 4607859 h 5038165"/>
              <a:gd name="connsiteX4" fmla="*/ 9538446 w 9538446"/>
              <a:gd name="connsiteY4" fmla="*/ 4625788 h 5038165"/>
              <a:gd name="connsiteX5" fmla="*/ 9466729 w 9538446"/>
              <a:gd name="connsiteY5" fmla="*/ 5038165 h 5038165"/>
              <a:gd name="connsiteX6" fmla="*/ 7153835 w 9538446"/>
              <a:gd name="connsiteY6" fmla="*/ 4966447 h 5038165"/>
              <a:gd name="connsiteX7" fmla="*/ 3585882 w 9538446"/>
              <a:gd name="connsiteY7" fmla="*/ 699247 h 5038165"/>
              <a:gd name="connsiteX8" fmla="*/ 1219200 w 9538446"/>
              <a:gd name="connsiteY8" fmla="*/ 2850777 h 5038165"/>
              <a:gd name="connsiteX9" fmla="*/ 824753 w 9538446"/>
              <a:gd name="connsiteY9" fmla="*/ 3137647 h 5038165"/>
              <a:gd name="connsiteX10" fmla="*/ 0 w 9538446"/>
              <a:gd name="connsiteY10" fmla="*/ 3173506 h 5038165"/>
              <a:gd name="connsiteX11" fmla="*/ 71717 w 9538446"/>
              <a:gd name="connsiteY11" fmla="*/ 2832847 h 5038165"/>
              <a:gd name="connsiteX0" fmla="*/ 71717 w 9538446"/>
              <a:gd name="connsiteY0" fmla="*/ 2832847 h 5038165"/>
              <a:gd name="connsiteX1" fmla="*/ 627529 w 9538446"/>
              <a:gd name="connsiteY1" fmla="*/ 2814918 h 5038165"/>
              <a:gd name="connsiteX2" fmla="*/ 3621741 w 9538446"/>
              <a:gd name="connsiteY2" fmla="*/ 0 h 5038165"/>
              <a:gd name="connsiteX3" fmla="*/ 7171764 w 9538446"/>
              <a:gd name="connsiteY3" fmla="*/ 4607859 h 5038165"/>
              <a:gd name="connsiteX4" fmla="*/ 9538446 w 9538446"/>
              <a:gd name="connsiteY4" fmla="*/ 4625788 h 5038165"/>
              <a:gd name="connsiteX5" fmla="*/ 9466729 w 9538446"/>
              <a:gd name="connsiteY5" fmla="*/ 5038165 h 5038165"/>
              <a:gd name="connsiteX6" fmla="*/ 7153835 w 9538446"/>
              <a:gd name="connsiteY6" fmla="*/ 4966447 h 5038165"/>
              <a:gd name="connsiteX7" fmla="*/ 3585882 w 9538446"/>
              <a:gd name="connsiteY7" fmla="*/ 699247 h 5038165"/>
              <a:gd name="connsiteX8" fmla="*/ 1219200 w 9538446"/>
              <a:gd name="connsiteY8" fmla="*/ 2850777 h 5038165"/>
              <a:gd name="connsiteX9" fmla="*/ 824753 w 9538446"/>
              <a:gd name="connsiteY9" fmla="*/ 3137647 h 5038165"/>
              <a:gd name="connsiteX10" fmla="*/ 0 w 9538446"/>
              <a:gd name="connsiteY10" fmla="*/ 3173506 h 5038165"/>
              <a:gd name="connsiteX11" fmla="*/ 71717 w 9538446"/>
              <a:gd name="connsiteY11" fmla="*/ 2832847 h 5038165"/>
              <a:gd name="connsiteX0" fmla="*/ 71717 w 9538446"/>
              <a:gd name="connsiteY0" fmla="*/ 2832847 h 4984377"/>
              <a:gd name="connsiteX1" fmla="*/ 627529 w 9538446"/>
              <a:gd name="connsiteY1" fmla="*/ 2814918 h 4984377"/>
              <a:gd name="connsiteX2" fmla="*/ 3621741 w 9538446"/>
              <a:gd name="connsiteY2" fmla="*/ 0 h 4984377"/>
              <a:gd name="connsiteX3" fmla="*/ 7171764 w 9538446"/>
              <a:gd name="connsiteY3" fmla="*/ 4607859 h 4984377"/>
              <a:gd name="connsiteX4" fmla="*/ 9538446 w 9538446"/>
              <a:gd name="connsiteY4" fmla="*/ 4625788 h 4984377"/>
              <a:gd name="connsiteX5" fmla="*/ 9466729 w 9538446"/>
              <a:gd name="connsiteY5" fmla="*/ 4984377 h 4984377"/>
              <a:gd name="connsiteX6" fmla="*/ 7153835 w 9538446"/>
              <a:gd name="connsiteY6" fmla="*/ 4966447 h 4984377"/>
              <a:gd name="connsiteX7" fmla="*/ 3585882 w 9538446"/>
              <a:gd name="connsiteY7" fmla="*/ 699247 h 4984377"/>
              <a:gd name="connsiteX8" fmla="*/ 1219200 w 9538446"/>
              <a:gd name="connsiteY8" fmla="*/ 2850777 h 4984377"/>
              <a:gd name="connsiteX9" fmla="*/ 824753 w 9538446"/>
              <a:gd name="connsiteY9" fmla="*/ 3137647 h 4984377"/>
              <a:gd name="connsiteX10" fmla="*/ 0 w 9538446"/>
              <a:gd name="connsiteY10" fmla="*/ 3173506 h 4984377"/>
              <a:gd name="connsiteX11" fmla="*/ 71717 w 9538446"/>
              <a:gd name="connsiteY11" fmla="*/ 2832847 h 4984377"/>
              <a:gd name="connsiteX0" fmla="*/ 71717 w 9538446"/>
              <a:gd name="connsiteY0" fmla="*/ 2832847 h 4984377"/>
              <a:gd name="connsiteX1" fmla="*/ 627529 w 9538446"/>
              <a:gd name="connsiteY1" fmla="*/ 2814918 h 4984377"/>
              <a:gd name="connsiteX2" fmla="*/ 3621741 w 9538446"/>
              <a:gd name="connsiteY2" fmla="*/ 0 h 4984377"/>
              <a:gd name="connsiteX3" fmla="*/ 7171764 w 9538446"/>
              <a:gd name="connsiteY3" fmla="*/ 4607859 h 4984377"/>
              <a:gd name="connsiteX4" fmla="*/ 9538446 w 9538446"/>
              <a:gd name="connsiteY4" fmla="*/ 4625788 h 4984377"/>
              <a:gd name="connsiteX5" fmla="*/ 9466729 w 9538446"/>
              <a:gd name="connsiteY5" fmla="*/ 4984377 h 4984377"/>
              <a:gd name="connsiteX6" fmla="*/ 7153835 w 9538446"/>
              <a:gd name="connsiteY6" fmla="*/ 4966447 h 4984377"/>
              <a:gd name="connsiteX7" fmla="*/ 3514165 w 9538446"/>
              <a:gd name="connsiteY7" fmla="*/ 627529 h 4984377"/>
              <a:gd name="connsiteX8" fmla="*/ 1219200 w 9538446"/>
              <a:gd name="connsiteY8" fmla="*/ 2850777 h 4984377"/>
              <a:gd name="connsiteX9" fmla="*/ 824753 w 9538446"/>
              <a:gd name="connsiteY9" fmla="*/ 3137647 h 4984377"/>
              <a:gd name="connsiteX10" fmla="*/ 0 w 9538446"/>
              <a:gd name="connsiteY10" fmla="*/ 3173506 h 4984377"/>
              <a:gd name="connsiteX11" fmla="*/ 71717 w 9538446"/>
              <a:gd name="connsiteY11" fmla="*/ 2832847 h 4984377"/>
              <a:gd name="connsiteX0" fmla="*/ 71717 w 9538446"/>
              <a:gd name="connsiteY0" fmla="*/ 2832847 h 4984377"/>
              <a:gd name="connsiteX1" fmla="*/ 627529 w 9538446"/>
              <a:gd name="connsiteY1" fmla="*/ 2814918 h 4984377"/>
              <a:gd name="connsiteX2" fmla="*/ 3621741 w 9538446"/>
              <a:gd name="connsiteY2" fmla="*/ 0 h 4984377"/>
              <a:gd name="connsiteX3" fmla="*/ 7171764 w 9538446"/>
              <a:gd name="connsiteY3" fmla="*/ 4607859 h 4984377"/>
              <a:gd name="connsiteX4" fmla="*/ 9538446 w 9538446"/>
              <a:gd name="connsiteY4" fmla="*/ 4625788 h 4984377"/>
              <a:gd name="connsiteX5" fmla="*/ 9466729 w 9538446"/>
              <a:gd name="connsiteY5" fmla="*/ 4984377 h 4984377"/>
              <a:gd name="connsiteX6" fmla="*/ 7153835 w 9538446"/>
              <a:gd name="connsiteY6" fmla="*/ 4966447 h 4984377"/>
              <a:gd name="connsiteX7" fmla="*/ 3514165 w 9538446"/>
              <a:gd name="connsiteY7" fmla="*/ 627529 h 4984377"/>
              <a:gd name="connsiteX8" fmla="*/ 1219200 w 9538446"/>
              <a:gd name="connsiteY8" fmla="*/ 2850777 h 4984377"/>
              <a:gd name="connsiteX9" fmla="*/ 824753 w 9538446"/>
              <a:gd name="connsiteY9" fmla="*/ 3137647 h 4984377"/>
              <a:gd name="connsiteX10" fmla="*/ 0 w 9538446"/>
              <a:gd name="connsiteY10" fmla="*/ 3173506 h 4984377"/>
              <a:gd name="connsiteX11" fmla="*/ 71717 w 9538446"/>
              <a:gd name="connsiteY11" fmla="*/ 2832847 h 4984377"/>
              <a:gd name="connsiteX0" fmla="*/ 71717 w 9538446"/>
              <a:gd name="connsiteY0" fmla="*/ 2832847 h 4984377"/>
              <a:gd name="connsiteX1" fmla="*/ 627529 w 9538446"/>
              <a:gd name="connsiteY1" fmla="*/ 2814918 h 4984377"/>
              <a:gd name="connsiteX2" fmla="*/ 3621741 w 9538446"/>
              <a:gd name="connsiteY2" fmla="*/ 0 h 4984377"/>
              <a:gd name="connsiteX3" fmla="*/ 7171764 w 9538446"/>
              <a:gd name="connsiteY3" fmla="*/ 4607859 h 4984377"/>
              <a:gd name="connsiteX4" fmla="*/ 9538446 w 9538446"/>
              <a:gd name="connsiteY4" fmla="*/ 4625788 h 4984377"/>
              <a:gd name="connsiteX5" fmla="*/ 9466729 w 9538446"/>
              <a:gd name="connsiteY5" fmla="*/ 4984377 h 4984377"/>
              <a:gd name="connsiteX6" fmla="*/ 6992470 w 9538446"/>
              <a:gd name="connsiteY6" fmla="*/ 4966447 h 4984377"/>
              <a:gd name="connsiteX7" fmla="*/ 3514165 w 9538446"/>
              <a:gd name="connsiteY7" fmla="*/ 627529 h 4984377"/>
              <a:gd name="connsiteX8" fmla="*/ 1219200 w 9538446"/>
              <a:gd name="connsiteY8" fmla="*/ 2850777 h 4984377"/>
              <a:gd name="connsiteX9" fmla="*/ 824753 w 9538446"/>
              <a:gd name="connsiteY9" fmla="*/ 3137647 h 4984377"/>
              <a:gd name="connsiteX10" fmla="*/ 0 w 9538446"/>
              <a:gd name="connsiteY10" fmla="*/ 3173506 h 4984377"/>
              <a:gd name="connsiteX11" fmla="*/ 71717 w 9538446"/>
              <a:gd name="connsiteY11" fmla="*/ 2832847 h 4984377"/>
              <a:gd name="connsiteX0" fmla="*/ 0 w 9574305"/>
              <a:gd name="connsiteY0" fmla="*/ 2779059 h 4984377"/>
              <a:gd name="connsiteX1" fmla="*/ 663388 w 9574305"/>
              <a:gd name="connsiteY1" fmla="*/ 2814918 h 4984377"/>
              <a:gd name="connsiteX2" fmla="*/ 3657600 w 9574305"/>
              <a:gd name="connsiteY2" fmla="*/ 0 h 4984377"/>
              <a:gd name="connsiteX3" fmla="*/ 7207623 w 9574305"/>
              <a:gd name="connsiteY3" fmla="*/ 4607859 h 4984377"/>
              <a:gd name="connsiteX4" fmla="*/ 9574305 w 9574305"/>
              <a:gd name="connsiteY4" fmla="*/ 4625788 h 4984377"/>
              <a:gd name="connsiteX5" fmla="*/ 9502588 w 9574305"/>
              <a:gd name="connsiteY5" fmla="*/ 4984377 h 4984377"/>
              <a:gd name="connsiteX6" fmla="*/ 7028329 w 9574305"/>
              <a:gd name="connsiteY6" fmla="*/ 4966447 h 4984377"/>
              <a:gd name="connsiteX7" fmla="*/ 3550024 w 9574305"/>
              <a:gd name="connsiteY7" fmla="*/ 627529 h 4984377"/>
              <a:gd name="connsiteX8" fmla="*/ 1255059 w 9574305"/>
              <a:gd name="connsiteY8" fmla="*/ 2850777 h 4984377"/>
              <a:gd name="connsiteX9" fmla="*/ 860612 w 9574305"/>
              <a:gd name="connsiteY9" fmla="*/ 3137647 h 4984377"/>
              <a:gd name="connsiteX10" fmla="*/ 35859 w 9574305"/>
              <a:gd name="connsiteY10" fmla="*/ 3173506 h 4984377"/>
              <a:gd name="connsiteX11" fmla="*/ 0 w 9574305"/>
              <a:gd name="connsiteY11" fmla="*/ 2779059 h 4984377"/>
              <a:gd name="connsiteX0" fmla="*/ 0 w 9574305"/>
              <a:gd name="connsiteY0" fmla="*/ 2779059 h 4984377"/>
              <a:gd name="connsiteX1" fmla="*/ 663388 w 9574305"/>
              <a:gd name="connsiteY1" fmla="*/ 2814918 h 4984377"/>
              <a:gd name="connsiteX2" fmla="*/ 3657600 w 9574305"/>
              <a:gd name="connsiteY2" fmla="*/ 0 h 4984377"/>
              <a:gd name="connsiteX3" fmla="*/ 7207623 w 9574305"/>
              <a:gd name="connsiteY3" fmla="*/ 4607859 h 4984377"/>
              <a:gd name="connsiteX4" fmla="*/ 9574305 w 9574305"/>
              <a:gd name="connsiteY4" fmla="*/ 4625788 h 4984377"/>
              <a:gd name="connsiteX5" fmla="*/ 9502588 w 9574305"/>
              <a:gd name="connsiteY5" fmla="*/ 4984377 h 4984377"/>
              <a:gd name="connsiteX6" fmla="*/ 7028329 w 9574305"/>
              <a:gd name="connsiteY6" fmla="*/ 4966447 h 4984377"/>
              <a:gd name="connsiteX7" fmla="*/ 3550024 w 9574305"/>
              <a:gd name="connsiteY7" fmla="*/ 627529 h 4984377"/>
              <a:gd name="connsiteX8" fmla="*/ 1197150 w 9574305"/>
              <a:gd name="connsiteY8" fmla="*/ 2810458 h 4984377"/>
              <a:gd name="connsiteX9" fmla="*/ 860612 w 9574305"/>
              <a:gd name="connsiteY9" fmla="*/ 3137647 h 4984377"/>
              <a:gd name="connsiteX10" fmla="*/ 35859 w 9574305"/>
              <a:gd name="connsiteY10" fmla="*/ 3173506 h 4984377"/>
              <a:gd name="connsiteX11" fmla="*/ 0 w 9574305"/>
              <a:gd name="connsiteY11" fmla="*/ 2779059 h 498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574305" h="4984377">
                <a:moveTo>
                  <a:pt x="0" y="2779059"/>
                </a:moveTo>
                <a:lnTo>
                  <a:pt x="663388" y="2814918"/>
                </a:lnTo>
                <a:lnTo>
                  <a:pt x="3657600" y="0"/>
                </a:lnTo>
                <a:lnTo>
                  <a:pt x="7207623" y="4607859"/>
                </a:lnTo>
                <a:lnTo>
                  <a:pt x="9574305" y="4625788"/>
                </a:lnTo>
                <a:lnTo>
                  <a:pt x="9502588" y="4984377"/>
                </a:lnTo>
                <a:cubicBezTo>
                  <a:pt x="8731623" y="4960471"/>
                  <a:pt x="7817224" y="4918635"/>
                  <a:pt x="7028329" y="4966447"/>
                </a:cubicBezTo>
                <a:lnTo>
                  <a:pt x="3550024" y="627529"/>
                </a:lnTo>
                <a:lnTo>
                  <a:pt x="1197150" y="2810458"/>
                </a:lnTo>
                <a:lnTo>
                  <a:pt x="860612" y="3137647"/>
                </a:lnTo>
                <a:lnTo>
                  <a:pt x="35859" y="3173506"/>
                </a:lnTo>
                <a:lnTo>
                  <a:pt x="0" y="2779059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B22D3-5B6B-4533-887E-AADDE1E10396}"/>
              </a:ext>
            </a:extLst>
          </p:cNvPr>
          <p:cNvSpPr txBox="1"/>
          <p:nvPr/>
        </p:nvSpPr>
        <p:spPr>
          <a:xfrm>
            <a:off x="2319617" y="363027"/>
            <a:ext cx="8994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Icarus as ‘Rise then Fall’</a:t>
            </a:r>
          </a:p>
        </p:txBody>
      </p:sp>
    </p:spTree>
    <p:extLst>
      <p:ext uri="{BB962C8B-B14F-4D97-AF65-F5344CB8AC3E}">
        <p14:creationId xmlns:p14="http://schemas.microsoft.com/office/powerpoint/2010/main" val="9412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B6B2143-2387-488A-972A-0CC07924F518}"/>
              </a:ext>
            </a:extLst>
          </p:cNvPr>
          <p:cNvSpPr/>
          <p:nvPr/>
        </p:nvSpPr>
        <p:spPr>
          <a:xfrm>
            <a:off x="3135086" y="2015412"/>
            <a:ext cx="5896948" cy="3564294"/>
          </a:xfrm>
          <a:custGeom>
            <a:avLst/>
            <a:gdLst>
              <a:gd name="connsiteX0" fmla="*/ 485192 w 5542384"/>
              <a:gd name="connsiteY0" fmla="*/ 0 h 3601617"/>
              <a:gd name="connsiteX1" fmla="*/ 1212980 w 5542384"/>
              <a:gd name="connsiteY1" fmla="*/ 0 h 3601617"/>
              <a:gd name="connsiteX2" fmla="*/ 4795935 w 5542384"/>
              <a:gd name="connsiteY2" fmla="*/ 3135086 h 3601617"/>
              <a:gd name="connsiteX3" fmla="*/ 5542384 w 5542384"/>
              <a:gd name="connsiteY3" fmla="*/ 3135086 h 3601617"/>
              <a:gd name="connsiteX4" fmla="*/ 5523723 w 5542384"/>
              <a:gd name="connsiteY4" fmla="*/ 3601617 h 3601617"/>
              <a:gd name="connsiteX5" fmla="*/ 4777274 w 5542384"/>
              <a:gd name="connsiteY5" fmla="*/ 3564294 h 3601617"/>
              <a:gd name="connsiteX6" fmla="*/ 4441372 w 5542384"/>
              <a:gd name="connsiteY6" fmla="*/ 3359021 h 3601617"/>
              <a:gd name="connsiteX7" fmla="*/ 1231641 w 5542384"/>
              <a:gd name="connsiteY7" fmla="*/ 522515 h 3601617"/>
              <a:gd name="connsiteX8" fmla="*/ 1119674 w 5542384"/>
              <a:gd name="connsiteY8" fmla="*/ 410547 h 3601617"/>
              <a:gd name="connsiteX9" fmla="*/ 0 w 5542384"/>
              <a:gd name="connsiteY9" fmla="*/ 391886 h 3601617"/>
              <a:gd name="connsiteX10" fmla="*/ 0 w 5542384"/>
              <a:gd name="connsiteY10" fmla="*/ 0 h 3601617"/>
              <a:gd name="connsiteX11" fmla="*/ 485192 w 5542384"/>
              <a:gd name="connsiteY11" fmla="*/ 0 h 3601617"/>
              <a:gd name="connsiteX0" fmla="*/ 485192 w 5896947"/>
              <a:gd name="connsiteY0" fmla="*/ 0 h 3638939"/>
              <a:gd name="connsiteX1" fmla="*/ 1212980 w 5896947"/>
              <a:gd name="connsiteY1" fmla="*/ 0 h 3638939"/>
              <a:gd name="connsiteX2" fmla="*/ 4795935 w 5896947"/>
              <a:gd name="connsiteY2" fmla="*/ 3135086 h 3638939"/>
              <a:gd name="connsiteX3" fmla="*/ 5542384 w 5896947"/>
              <a:gd name="connsiteY3" fmla="*/ 3135086 h 3638939"/>
              <a:gd name="connsiteX4" fmla="*/ 5896947 w 5896947"/>
              <a:gd name="connsiteY4" fmla="*/ 3638939 h 3638939"/>
              <a:gd name="connsiteX5" fmla="*/ 4777274 w 5896947"/>
              <a:gd name="connsiteY5" fmla="*/ 3564294 h 3638939"/>
              <a:gd name="connsiteX6" fmla="*/ 4441372 w 5896947"/>
              <a:gd name="connsiteY6" fmla="*/ 3359021 h 3638939"/>
              <a:gd name="connsiteX7" fmla="*/ 1231641 w 5896947"/>
              <a:gd name="connsiteY7" fmla="*/ 522515 h 3638939"/>
              <a:gd name="connsiteX8" fmla="*/ 1119674 w 5896947"/>
              <a:gd name="connsiteY8" fmla="*/ 410547 h 3638939"/>
              <a:gd name="connsiteX9" fmla="*/ 0 w 5896947"/>
              <a:gd name="connsiteY9" fmla="*/ 391886 h 3638939"/>
              <a:gd name="connsiteX10" fmla="*/ 0 w 5896947"/>
              <a:gd name="connsiteY10" fmla="*/ 0 h 3638939"/>
              <a:gd name="connsiteX11" fmla="*/ 485192 w 5896947"/>
              <a:gd name="connsiteY11" fmla="*/ 0 h 3638939"/>
              <a:gd name="connsiteX0" fmla="*/ 485192 w 5896948"/>
              <a:gd name="connsiteY0" fmla="*/ 0 h 3638939"/>
              <a:gd name="connsiteX1" fmla="*/ 1212980 w 5896948"/>
              <a:gd name="connsiteY1" fmla="*/ 0 h 3638939"/>
              <a:gd name="connsiteX2" fmla="*/ 4795935 w 5896948"/>
              <a:gd name="connsiteY2" fmla="*/ 3135086 h 3638939"/>
              <a:gd name="connsiteX3" fmla="*/ 5896948 w 5896948"/>
              <a:gd name="connsiteY3" fmla="*/ 3135086 h 3638939"/>
              <a:gd name="connsiteX4" fmla="*/ 5896947 w 5896948"/>
              <a:gd name="connsiteY4" fmla="*/ 3638939 h 3638939"/>
              <a:gd name="connsiteX5" fmla="*/ 4777274 w 5896948"/>
              <a:gd name="connsiteY5" fmla="*/ 3564294 h 3638939"/>
              <a:gd name="connsiteX6" fmla="*/ 4441372 w 5896948"/>
              <a:gd name="connsiteY6" fmla="*/ 3359021 h 3638939"/>
              <a:gd name="connsiteX7" fmla="*/ 1231641 w 5896948"/>
              <a:gd name="connsiteY7" fmla="*/ 522515 h 3638939"/>
              <a:gd name="connsiteX8" fmla="*/ 1119674 w 5896948"/>
              <a:gd name="connsiteY8" fmla="*/ 410547 h 3638939"/>
              <a:gd name="connsiteX9" fmla="*/ 0 w 5896948"/>
              <a:gd name="connsiteY9" fmla="*/ 391886 h 3638939"/>
              <a:gd name="connsiteX10" fmla="*/ 0 w 5896948"/>
              <a:gd name="connsiteY10" fmla="*/ 0 h 3638939"/>
              <a:gd name="connsiteX11" fmla="*/ 485192 w 5896948"/>
              <a:gd name="connsiteY11" fmla="*/ 0 h 3638939"/>
              <a:gd name="connsiteX0" fmla="*/ 485192 w 5896948"/>
              <a:gd name="connsiteY0" fmla="*/ 0 h 3564294"/>
              <a:gd name="connsiteX1" fmla="*/ 1212980 w 5896948"/>
              <a:gd name="connsiteY1" fmla="*/ 0 h 3564294"/>
              <a:gd name="connsiteX2" fmla="*/ 4795935 w 5896948"/>
              <a:gd name="connsiteY2" fmla="*/ 3135086 h 3564294"/>
              <a:gd name="connsiteX3" fmla="*/ 5896948 w 5896948"/>
              <a:gd name="connsiteY3" fmla="*/ 3135086 h 3564294"/>
              <a:gd name="connsiteX4" fmla="*/ 5896947 w 5896948"/>
              <a:gd name="connsiteY4" fmla="*/ 3564294 h 3564294"/>
              <a:gd name="connsiteX5" fmla="*/ 4777274 w 5896948"/>
              <a:gd name="connsiteY5" fmla="*/ 3564294 h 3564294"/>
              <a:gd name="connsiteX6" fmla="*/ 4441372 w 5896948"/>
              <a:gd name="connsiteY6" fmla="*/ 3359021 h 3564294"/>
              <a:gd name="connsiteX7" fmla="*/ 1231641 w 5896948"/>
              <a:gd name="connsiteY7" fmla="*/ 522515 h 3564294"/>
              <a:gd name="connsiteX8" fmla="*/ 1119674 w 5896948"/>
              <a:gd name="connsiteY8" fmla="*/ 410547 h 3564294"/>
              <a:gd name="connsiteX9" fmla="*/ 0 w 5896948"/>
              <a:gd name="connsiteY9" fmla="*/ 391886 h 3564294"/>
              <a:gd name="connsiteX10" fmla="*/ 0 w 5896948"/>
              <a:gd name="connsiteY10" fmla="*/ 0 h 3564294"/>
              <a:gd name="connsiteX11" fmla="*/ 485192 w 5896948"/>
              <a:gd name="connsiteY11" fmla="*/ 0 h 35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6948" h="3564294">
                <a:moveTo>
                  <a:pt x="485192" y="0"/>
                </a:moveTo>
                <a:lnTo>
                  <a:pt x="1212980" y="0"/>
                </a:lnTo>
                <a:lnTo>
                  <a:pt x="4795935" y="3135086"/>
                </a:lnTo>
                <a:lnTo>
                  <a:pt x="5896948" y="3135086"/>
                </a:lnTo>
                <a:cubicBezTo>
                  <a:pt x="5896948" y="3303037"/>
                  <a:pt x="5896947" y="3396343"/>
                  <a:pt x="5896947" y="3564294"/>
                </a:cubicBezTo>
                <a:lnTo>
                  <a:pt x="4777274" y="3564294"/>
                </a:lnTo>
                <a:lnTo>
                  <a:pt x="4441372" y="3359021"/>
                </a:lnTo>
                <a:lnTo>
                  <a:pt x="1231641" y="522515"/>
                </a:lnTo>
                <a:lnTo>
                  <a:pt x="1119674" y="410547"/>
                </a:lnTo>
                <a:lnTo>
                  <a:pt x="0" y="391886"/>
                </a:lnTo>
                <a:lnTo>
                  <a:pt x="0" y="0"/>
                </a:lnTo>
                <a:lnTo>
                  <a:pt x="485192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26DCD-0384-4340-A55D-2F797296D282}"/>
              </a:ext>
            </a:extLst>
          </p:cNvPr>
          <p:cNvSpPr txBox="1"/>
          <p:nvPr/>
        </p:nvSpPr>
        <p:spPr>
          <a:xfrm>
            <a:off x="2374574" y="322650"/>
            <a:ext cx="918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Riches to Rags as ‘Fall’</a:t>
            </a:r>
          </a:p>
        </p:txBody>
      </p:sp>
    </p:spTree>
    <p:extLst>
      <p:ext uri="{BB962C8B-B14F-4D97-AF65-F5344CB8AC3E}">
        <p14:creationId xmlns:p14="http://schemas.microsoft.com/office/powerpoint/2010/main" val="192848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5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5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5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50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1D76333-F110-4B18-9A92-57729DBA68F9}"/>
              </a:ext>
            </a:extLst>
          </p:cNvPr>
          <p:cNvSpPr/>
          <p:nvPr/>
        </p:nvSpPr>
        <p:spPr>
          <a:xfrm>
            <a:off x="2948472" y="1562877"/>
            <a:ext cx="6867331" cy="3732245"/>
          </a:xfrm>
          <a:custGeom>
            <a:avLst/>
            <a:gdLst>
              <a:gd name="connsiteX0" fmla="*/ 55984 w 6792686"/>
              <a:gd name="connsiteY0" fmla="*/ 3396343 h 3732245"/>
              <a:gd name="connsiteX1" fmla="*/ 895739 w 6792686"/>
              <a:gd name="connsiteY1" fmla="*/ 3377682 h 3732245"/>
              <a:gd name="connsiteX2" fmla="*/ 5878286 w 6792686"/>
              <a:gd name="connsiteY2" fmla="*/ 0 h 3732245"/>
              <a:gd name="connsiteX3" fmla="*/ 6792686 w 6792686"/>
              <a:gd name="connsiteY3" fmla="*/ 0 h 3732245"/>
              <a:gd name="connsiteX4" fmla="*/ 6774024 w 6792686"/>
              <a:gd name="connsiteY4" fmla="*/ 466531 h 3732245"/>
              <a:gd name="connsiteX5" fmla="*/ 5896947 w 6792686"/>
              <a:gd name="connsiteY5" fmla="*/ 503853 h 3732245"/>
              <a:gd name="connsiteX6" fmla="*/ 1119673 w 6792686"/>
              <a:gd name="connsiteY6" fmla="*/ 3713584 h 3732245"/>
              <a:gd name="connsiteX7" fmla="*/ 0 w 6792686"/>
              <a:gd name="connsiteY7" fmla="*/ 3732245 h 3732245"/>
              <a:gd name="connsiteX8" fmla="*/ 55984 w 6792686"/>
              <a:gd name="connsiteY8" fmla="*/ 3396343 h 3732245"/>
              <a:gd name="connsiteX0" fmla="*/ 55984 w 6792686"/>
              <a:gd name="connsiteY0" fmla="*/ 3396343 h 3732245"/>
              <a:gd name="connsiteX1" fmla="*/ 895739 w 6792686"/>
              <a:gd name="connsiteY1" fmla="*/ 3377682 h 3732245"/>
              <a:gd name="connsiteX2" fmla="*/ 5878286 w 6792686"/>
              <a:gd name="connsiteY2" fmla="*/ 0 h 3732245"/>
              <a:gd name="connsiteX3" fmla="*/ 6792686 w 6792686"/>
              <a:gd name="connsiteY3" fmla="*/ 0 h 3732245"/>
              <a:gd name="connsiteX4" fmla="*/ 6774024 w 6792686"/>
              <a:gd name="connsiteY4" fmla="*/ 466531 h 3732245"/>
              <a:gd name="connsiteX5" fmla="*/ 5878286 w 6792686"/>
              <a:gd name="connsiteY5" fmla="*/ 447870 h 3732245"/>
              <a:gd name="connsiteX6" fmla="*/ 1119673 w 6792686"/>
              <a:gd name="connsiteY6" fmla="*/ 3713584 h 3732245"/>
              <a:gd name="connsiteX7" fmla="*/ 0 w 6792686"/>
              <a:gd name="connsiteY7" fmla="*/ 3732245 h 3732245"/>
              <a:gd name="connsiteX8" fmla="*/ 55984 w 6792686"/>
              <a:gd name="connsiteY8" fmla="*/ 3396343 h 3732245"/>
              <a:gd name="connsiteX0" fmla="*/ 0 w 6848669"/>
              <a:gd name="connsiteY0" fmla="*/ 3340360 h 3732245"/>
              <a:gd name="connsiteX1" fmla="*/ 951722 w 6848669"/>
              <a:gd name="connsiteY1" fmla="*/ 3377682 h 3732245"/>
              <a:gd name="connsiteX2" fmla="*/ 5934269 w 6848669"/>
              <a:gd name="connsiteY2" fmla="*/ 0 h 3732245"/>
              <a:gd name="connsiteX3" fmla="*/ 6848669 w 6848669"/>
              <a:gd name="connsiteY3" fmla="*/ 0 h 3732245"/>
              <a:gd name="connsiteX4" fmla="*/ 6830007 w 6848669"/>
              <a:gd name="connsiteY4" fmla="*/ 466531 h 3732245"/>
              <a:gd name="connsiteX5" fmla="*/ 5934269 w 6848669"/>
              <a:gd name="connsiteY5" fmla="*/ 447870 h 3732245"/>
              <a:gd name="connsiteX6" fmla="*/ 1175656 w 6848669"/>
              <a:gd name="connsiteY6" fmla="*/ 3713584 h 3732245"/>
              <a:gd name="connsiteX7" fmla="*/ 55983 w 6848669"/>
              <a:gd name="connsiteY7" fmla="*/ 3732245 h 3732245"/>
              <a:gd name="connsiteX8" fmla="*/ 0 w 6848669"/>
              <a:gd name="connsiteY8" fmla="*/ 3340360 h 3732245"/>
              <a:gd name="connsiteX0" fmla="*/ 18662 w 6867331"/>
              <a:gd name="connsiteY0" fmla="*/ 3340360 h 3732245"/>
              <a:gd name="connsiteX1" fmla="*/ 970384 w 6867331"/>
              <a:gd name="connsiteY1" fmla="*/ 3377682 h 3732245"/>
              <a:gd name="connsiteX2" fmla="*/ 5952931 w 6867331"/>
              <a:gd name="connsiteY2" fmla="*/ 0 h 3732245"/>
              <a:gd name="connsiteX3" fmla="*/ 6867331 w 6867331"/>
              <a:gd name="connsiteY3" fmla="*/ 0 h 3732245"/>
              <a:gd name="connsiteX4" fmla="*/ 6848669 w 6867331"/>
              <a:gd name="connsiteY4" fmla="*/ 466531 h 3732245"/>
              <a:gd name="connsiteX5" fmla="*/ 5952931 w 6867331"/>
              <a:gd name="connsiteY5" fmla="*/ 447870 h 3732245"/>
              <a:gd name="connsiteX6" fmla="*/ 1194318 w 6867331"/>
              <a:gd name="connsiteY6" fmla="*/ 3713584 h 3732245"/>
              <a:gd name="connsiteX7" fmla="*/ 0 w 6867331"/>
              <a:gd name="connsiteY7" fmla="*/ 3732245 h 3732245"/>
              <a:gd name="connsiteX8" fmla="*/ 18662 w 6867331"/>
              <a:gd name="connsiteY8" fmla="*/ 3340360 h 3732245"/>
              <a:gd name="connsiteX0" fmla="*/ 18662 w 6867331"/>
              <a:gd name="connsiteY0" fmla="*/ 3340360 h 3732245"/>
              <a:gd name="connsiteX1" fmla="*/ 1156996 w 6867331"/>
              <a:gd name="connsiteY1" fmla="*/ 3303037 h 3732245"/>
              <a:gd name="connsiteX2" fmla="*/ 5952931 w 6867331"/>
              <a:gd name="connsiteY2" fmla="*/ 0 h 3732245"/>
              <a:gd name="connsiteX3" fmla="*/ 6867331 w 6867331"/>
              <a:gd name="connsiteY3" fmla="*/ 0 h 3732245"/>
              <a:gd name="connsiteX4" fmla="*/ 6848669 w 6867331"/>
              <a:gd name="connsiteY4" fmla="*/ 466531 h 3732245"/>
              <a:gd name="connsiteX5" fmla="*/ 5952931 w 6867331"/>
              <a:gd name="connsiteY5" fmla="*/ 447870 h 3732245"/>
              <a:gd name="connsiteX6" fmla="*/ 1194318 w 6867331"/>
              <a:gd name="connsiteY6" fmla="*/ 3713584 h 3732245"/>
              <a:gd name="connsiteX7" fmla="*/ 0 w 6867331"/>
              <a:gd name="connsiteY7" fmla="*/ 3732245 h 3732245"/>
              <a:gd name="connsiteX8" fmla="*/ 18662 w 6867331"/>
              <a:gd name="connsiteY8" fmla="*/ 3340360 h 373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331" h="3732245">
                <a:moveTo>
                  <a:pt x="18662" y="3340360"/>
                </a:moveTo>
                <a:lnTo>
                  <a:pt x="1156996" y="3303037"/>
                </a:lnTo>
                <a:lnTo>
                  <a:pt x="5952931" y="0"/>
                </a:lnTo>
                <a:lnTo>
                  <a:pt x="6867331" y="0"/>
                </a:lnTo>
                <a:lnTo>
                  <a:pt x="6848669" y="466531"/>
                </a:lnTo>
                <a:lnTo>
                  <a:pt x="5952931" y="447870"/>
                </a:lnTo>
                <a:lnTo>
                  <a:pt x="1194318" y="3713584"/>
                </a:lnTo>
                <a:lnTo>
                  <a:pt x="0" y="3732245"/>
                </a:lnTo>
                <a:lnTo>
                  <a:pt x="18662" y="334036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51F66-71C3-4D1B-BE24-49427862C37A}"/>
              </a:ext>
            </a:extLst>
          </p:cNvPr>
          <p:cNvSpPr txBox="1"/>
          <p:nvPr/>
        </p:nvSpPr>
        <p:spPr>
          <a:xfrm>
            <a:off x="3141306" y="238619"/>
            <a:ext cx="9050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Arial Nova" panose="020B0504020202020204" pitchFamily="34" charset="0"/>
                <a:ea typeface="STCaiyun" panose="02010800040101010101" pitchFamily="2" charset="-122"/>
              </a:rPr>
              <a:t>Rags to Riches as ‘Rise’</a:t>
            </a:r>
          </a:p>
        </p:txBody>
      </p:sp>
    </p:spTree>
    <p:extLst>
      <p:ext uri="{BB962C8B-B14F-4D97-AF65-F5344CB8AC3E}">
        <p14:creationId xmlns:p14="http://schemas.microsoft.com/office/powerpoint/2010/main" val="397684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1631</Words>
  <Application>Microsoft Office PowerPoint</Application>
  <PresentationFormat>Widescreen</PresentationFormat>
  <Paragraphs>306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MS UI Gothic</vt:lpstr>
      <vt:lpstr>STCaiyun</vt:lpstr>
      <vt:lpstr>Arial</vt:lpstr>
      <vt:lpstr>Arial Nova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mcdonald</dc:creator>
  <cp:lastModifiedBy>jason mcdonald</cp:lastModifiedBy>
  <cp:revision>15</cp:revision>
  <dcterms:created xsi:type="dcterms:W3CDTF">2020-01-04T00:05:17Z</dcterms:created>
  <dcterms:modified xsi:type="dcterms:W3CDTF">2020-01-04T13:50:44Z</dcterms:modified>
</cp:coreProperties>
</file>